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72" r:id="rId1"/>
  </p:sldMasterIdLst>
  <p:notesMasterIdLst>
    <p:notesMasterId r:id="rId15"/>
  </p:notesMasterIdLst>
  <p:sldIdLst>
    <p:sldId id="261" r:id="rId2"/>
    <p:sldId id="436" r:id="rId3"/>
    <p:sldId id="285" r:id="rId4"/>
    <p:sldId id="451" r:id="rId5"/>
    <p:sldId id="274" r:id="rId6"/>
    <p:sldId id="450" r:id="rId7"/>
    <p:sldId id="452" r:id="rId8"/>
    <p:sldId id="447" r:id="rId9"/>
    <p:sldId id="455" r:id="rId10"/>
    <p:sldId id="456" r:id="rId11"/>
    <p:sldId id="453" r:id="rId12"/>
    <p:sldId id="457" r:id="rId13"/>
    <p:sldId id="458" r:id="rId14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CE8FC"/>
    <a:srgbClr val="FAA100"/>
    <a:srgbClr val="C07B00"/>
    <a:srgbClr val="FFFFFF"/>
    <a:srgbClr val="AFAFAF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 autoAdjust="0"/>
    <p:restoredTop sz="99837" autoAdjust="0"/>
  </p:normalViewPr>
  <p:slideViewPr>
    <p:cSldViewPr snapToGrid="0" snapToObjects="1">
      <p:cViewPr>
        <p:scale>
          <a:sx n="100" d="100"/>
          <a:sy n="100" d="100"/>
        </p:scale>
        <p:origin x="-22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WilliamLai\My%20Documents\Shaun%20Lai\PDP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Amicus DNC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966683070866142"/>
          <c:y val="0.20250049212598437"/>
          <c:w val="0.47608316929133881"/>
          <c:h val="0.714124753937007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Amicus DNC 466,704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ln w="28575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ln w="28575"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65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HDB DNC</c:v>
                </c:pt>
                <c:pt idx="1">
                  <c:v>Condo DNC</c:v>
                </c:pt>
                <c:pt idx="2">
                  <c:v>Landed DNC</c:v>
                </c:pt>
                <c:pt idx="3">
                  <c:v>Other DNC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162009</c:v>
                </c:pt>
                <c:pt idx="1">
                  <c:v>33987</c:v>
                </c:pt>
                <c:pt idx="2">
                  <c:v>19359</c:v>
                </c:pt>
                <c:pt idx="3" formatCode="General">
                  <c:v>251349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Consumer Numbers Analysis (DNC)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923611111111121"/>
          <c:y val="0.12328586335604147"/>
          <c:w val="0.7005462598425195"/>
          <c:h val="0.6985605834080866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% Increase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numRef>
              <c:f>Sheet2!$A$2:$A$11</c:f>
              <c:numCache>
                <c:formatCode>mmm\-yy</c:formatCode>
                <c:ptCount val="10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</c:numCache>
            </c:numRef>
          </c:cat>
          <c:val>
            <c:numRef>
              <c:f>Sheet2!$C$2:$C$11</c:f>
              <c:numCache>
                <c:formatCode>0.0%</c:formatCode>
                <c:ptCount val="10"/>
                <c:pt idx="1">
                  <c:v>0.14224611690286354</c:v>
                </c:pt>
                <c:pt idx="2">
                  <c:v>0.28996931036092011</c:v>
                </c:pt>
                <c:pt idx="3">
                  <c:v>3.2187599057318834E-2</c:v>
                </c:pt>
                <c:pt idx="4">
                  <c:v>4.5904572431887607E-2</c:v>
                </c:pt>
                <c:pt idx="5">
                  <c:v>3.9345099415951212E-2</c:v>
                </c:pt>
                <c:pt idx="6">
                  <c:v>3.7577765631429359E-2</c:v>
                </c:pt>
                <c:pt idx="7">
                  <c:v>3.1571891309591274E-2</c:v>
                </c:pt>
                <c:pt idx="8">
                  <c:v>2.2761993151893433E-2</c:v>
                </c:pt>
                <c:pt idx="9">
                  <c:v>2.5399897614990292E-2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24544"/>
        <c:axId val="39723008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Consumer Numbers Registered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Sheet2!$A$2:$A$11</c:f>
              <c:numCache>
                <c:formatCode>mmm\-yy</c:formatCode>
                <c:ptCount val="10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</c:numCache>
            </c:numRef>
          </c:cat>
          <c:val>
            <c:numRef>
              <c:f>Sheet2!$B$2:$B$11</c:f>
              <c:numCache>
                <c:formatCode>_(* #,##0_);_(* \(#,##0\);_(* "-"??_);_(@_)</c:formatCode>
                <c:ptCount val="10"/>
                <c:pt idx="0">
                  <c:v>393951</c:v>
                </c:pt>
                <c:pt idx="1">
                  <c:v>449989</c:v>
                </c:pt>
                <c:pt idx="2">
                  <c:v>580472</c:v>
                </c:pt>
                <c:pt idx="3">
                  <c:v>599156</c:v>
                </c:pt>
                <c:pt idx="4">
                  <c:v>626660</c:v>
                </c:pt>
                <c:pt idx="5">
                  <c:v>651316</c:v>
                </c:pt>
                <c:pt idx="6">
                  <c:v>675791</c:v>
                </c:pt>
                <c:pt idx="7">
                  <c:v>697127</c:v>
                </c:pt>
                <c:pt idx="8">
                  <c:v>712995</c:v>
                </c:pt>
                <c:pt idx="9">
                  <c:v>731105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19296"/>
        <c:axId val="39721216"/>
      </c:lineChart>
      <c:dateAx>
        <c:axId val="397192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39721216"/>
        <c:crosses val="autoZero"/>
        <c:auto val="1"/>
        <c:lblOffset val="100"/>
        <c:baseTimeUnit val="months"/>
      </c:dateAx>
      <c:valAx>
        <c:axId val="39721216"/>
        <c:scaling>
          <c:orientation val="minMax"/>
        </c:scaling>
        <c:delete val="0"/>
        <c:axPos val="l"/>
        <c:majorGridlines>
          <c:spPr>
            <a:ln>
              <a:solidFill>
                <a:srgbClr val="4D4D4D"/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719296"/>
        <c:crosses val="autoZero"/>
        <c:crossBetween val="between"/>
      </c:valAx>
      <c:valAx>
        <c:axId val="397230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724544"/>
        <c:crosses val="max"/>
        <c:crossBetween val="between"/>
      </c:valAx>
      <c:dateAx>
        <c:axId val="397245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9723008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spPr>
    <a:noFill/>
  </c:spPr>
  <c:txPr>
    <a:bodyPr/>
    <a:lstStyle/>
    <a:p>
      <a:pPr>
        <a:defRPr sz="1100">
          <a:latin typeface="Garamond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0.56994</cdr:x>
      <cdr:y>0.08242</cdr:y>
    </cdr:from>
    <cdr:to>
      <cdr:x>0.69659</cdr:x>
      <cdr:y>0.15857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999705" y="566314"/>
          <a:ext cx="111104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1pPr>
          <a:lvl2pPr marL="457088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2pPr>
          <a:lvl3pPr marL="914174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3pPr>
          <a:lvl4pPr marL="1371262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4pPr>
          <a:lvl5pPr marL="1828350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5pPr>
          <a:lvl6pPr marL="2285438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6pPr>
          <a:lvl7pPr marL="2742525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7pPr>
          <a:lvl8pPr marL="3199612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8pPr>
          <a:lvl9pPr marL="3656699" algn="l" defTabSz="914174" rtl="0" eaLnBrk="1" latinLnBrk="0" hangingPunct="1">
            <a:defRPr sz="1800" kern="1200">
              <a:solidFill>
                <a:srgbClr val="000000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0000"/>
              </a:solidFill>
            </a:rPr>
            <a:t>1.16 Billion SMS Sent</a:t>
          </a:r>
          <a:endParaRPr lang="en-US" sz="14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270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82879" y="6208776"/>
            <a:ext cx="1938528" cy="53949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95680" y="1148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94" r:id="rId8"/>
    <p:sldLayoutId id="2147483695" r:id="rId9"/>
    <p:sldLayoutId id="2147483696" r:id="rId10"/>
    <p:sldLayoutId id="2147483687" r:id="rId11"/>
    <p:sldLayoutId id="214748367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 b="1" i="0">
          <a:solidFill>
            <a:schemeClr val="tx1"/>
          </a:solidFill>
          <a:latin typeface="+mj-lt"/>
          <a:ea typeface="+mn-ea"/>
          <a:cs typeface="Helvetica Neue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tinvest.com.sg/specials/boardroom/data-protection-turning-compliance-into-opportunity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tinvest.com.sg/specials/boardroom/data-protection-turning-compliance-into-opportunity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dpc.gov.sg/resources/reports/facts-and-figure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pdpc.gov.sg/resources/repor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gstat.gov.sg/" TargetMode="External"/><Relationship Id="rId5" Type="http://schemas.openxmlformats.org/officeDocument/2006/relationships/hyperlink" Target="http://www.ida.gov.sg/Infocomm-Landscape/Facts-and-Figures/Telecommunications/Statistics-on-Telecom-Services/Statistics-on-Telecom-Services-for-2013-Jul-Dec" TargetMode="External"/><Relationship Id="rId4" Type="http://schemas.openxmlformats.org/officeDocument/2006/relationships/hyperlink" Target="http://www.ida.gov.sg/Infocomm-Landscape/Facts-and-Figures/Telecommunications/Statistics-on-Telecom-Services/Statistics-on-Telecom-Services-for-2014-Jan-Jun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gov.sg/Infocomm-Landscape/Facts-and-Figures/Telecommunications/Statistics-on-Telecom-Services" TargetMode="External"/><Relationship Id="rId2" Type="http://schemas.openxmlformats.org/officeDocument/2006/relationships/hyperlink" Target="http://www.pdpc.gov.sg/resources/report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2014 Press Release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Garamond" pitchFamily="18" charset="0"/>
              </a:rPr>
              <a:t>Analyzing the Data Privacy Landscape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5" y="4253088"/>
            <a:ext cx="20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Garamond" pitchFamily="18" charset="0"/>
              </a:rPr>
              <a:t>Version: </a:t>
            </a:r>
            <a:r>
              <a:rPr lang="en-US" sz="1200" dirty="0" smtClean="0">
                <a:solidFill>
                  <a:schemeClr val="accent1"/>
                </a:solidFill>
                <a:latin typeface="Garamond" pitchFamily="18" charset="0"/>
              </a:rPr>
              <a:t>1.1.0 </a:t>
            </a:r>
            <a:r>
              <a:rPr lang="en-US" sz="1200" dirty="0" smtClean="0">
                <a:solidFill>
                  <a:schemeClr val="accent1"/>
                </a:solidFill>
                <a:latin typeface="Garamond" pitchFamily="18" charset="0"/>
              </a:rPr>
              <a:t>(November 4, 2014)</a:t>
            </a:r>
            <a:endParaRPr lang="en-US" sz="12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3" t="36735" r="20570" b="37756"/>
          <a:stretch/>
        </p:blipFill>
        <p:spPr>
          <a:xfrm>
            <a:off x="179388" y="6320120"/>
            <a:ext cx="1475874" cy="38226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49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157316" y="247649"/>
          <a:ext cx="8772373" cy="687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/>
          <p:cNvSpPr/>
          <p:nvPr/>
        </p:nvSpPr>
        <p:spPr bwMode="auto">
          <a:xfrm rot="16200000">
            <a:off x="3706762" y="825908"/>
            <a:ext cx="412957" cy="1435508"/>
          </a:xfrm>
          <a:prstGeom prst="rightBrace">
            <a:avLst/>
          </a:prstGeom>
          <a:noFill/>
          <a:ln w="19050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>
            <a:off x="5501150" y="825906"/>
            <a:ext cx="412958" cy="1435510"/>
          </a:xfrm>
          <a:prstGeom prst="rightBrace">
            <a:avLst/>
          </a:prstGeom>
          <a:noFill/>
          <a:ln w="19050"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628" y="813963"/>
            <a:ext cx="111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1.19 Billion SMS Sent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Data Protection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595" y="1312699"/>
            <a:ext cx="5056632" cy="4911328"/>
          </a:xfrm>
        </p:spPr>
        <p:txBody>
          <a:bodyPr/>
          <a:lstStyle/>
          <a:p>
            <a:r>
              <a:rPr lang="en-US" sz="2000" b="0" dirty="0" smtClean="0">
                <a:latin typeface="Garamond" pitchFamily="18" charset="0"/>
              </a:rPr>
              <a:t>It appears that some </a:t>
            </a:r>
            <a:r>
              <a:rPr lang="en-US" sz="2000" b="0" dirty="0" err="1" smtClean="0">
                <a:latin typeface="Garamond" pitchFamily="18" charset="0"/>
              </a:rPr>
              <a:t>organisations</a:t>
            </a:r>
            <a:r>
              <a:rPr lang="en-US" sz="2000" b="0" dirty="0" smtClean="0">
                <a:latin typeface="Garamond" pitchFamily="18" charset="0"/>
              </a:rPr>
              <a:t> in Singapore have </a:t>
            </a:r>
            <a:r>
              <a:rPr lang="en-US" sz="2000" b="0" u="sng" dirty="0" smtClean="0">
                <a:latin typeface="Garamond" pitchFamily="18" charset="0"/>
              </a:rPr>
              <a:t>simply tipped targeted marketing messages into the "too difficult basket"</a:t>
            </a:r>
            <a:r>
              <a:rPr lang="en-US" sz="2000" b="0" dirty="0" smtClean="0">
                <a:latin typeface="Garamond" pitchFamily="18" charset="0"/>
              </a:rPr>
              <a:t> and stopped using them altogether. </a:t>
            </a:r>
          </a:p>
          <a:p>
            <a:r>
              <a:rPr lang="en-US" sz="2000" b="0" dirty="0" smtClean="0">
                <a:latin typeface="Garamond" pitchFamily="18" charset="0"/>
              </a:rPr>
              <a:t>Rather than applying a risk-based approach to determining the purpose for which personal data was collected, </a:t>
            </a:r>
            <a:r>
              <a:rPr lang="en-US" sz="2000" b="0" u="sng" dirty="0" smtClean="0">
                <a:latin typeface="Garamond" pitchFamily="18" charset="0"/>
              </a:rPr>
              <a:t>many </a:t>
            </a:r>
            <a:r>
              <a:rPr lang="en-US" sz="2000" b="0" u="sng" dirty="0" err="1" smtClean="0">
                <a:latin typeface="Garamond" pitchFamily="18" charset="0"/>
              </a:rPr>
              <a:t>organisations</a:t>
            </a:r>
            <a:r>
              <a:rPr lang="en-US" sz="2000" b="0" u="sng" dirty="0" smtClean="0">
                <a:latin typeface="Garamond" pitchFamily="18" charset="0"/>
              </a:rPr>
              <a:t> play it safe by burdening their stakeholders</a:t>
            </a:r>
            <a:r>
              <a:rPr lang="en-US" sz="2000" b="0" dirty="0" smtClean="0">
                <a:latin typeface="Garamond" pitchFamily="18" charset="0"/>
              </a:rPr>
              <a:t> and requiring them to give specific consent for the continued use of personal data</a:t>
            </a:r>
            <a:endParaRPr lang="en-US" sz="2000" b="0" dirty="0">
              <a:latin typeface="Garamon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2250" indent="-222250"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Turning Compliance into Opportunity</a:t>
            </a:r>
            <a:endParaRPr lang="en-US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1" y="6358295"/>
            <a:ext cx="548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>
                <a:hlinkClick r:id="rId2"/>
              </a:rPr>
              <a:t>http://www.btinvest.com.sg/specials/boardroom/data-protection-turning-compliance-into-opportunity/</a:t>
            </a:r>
            <a:r>
              <a:rPr lang="en-US" sz="1000" u="sng" dirty="0" smtClean="0"/>
              <a:t> </a:t>
            </a:r>
            <a:endParaRPr lang="en-US" sz="1000" dirty="0"/>
          </a:p>
        </p:txBody>
      </p:sp>
      <p:sp>
        <p:nvSpPr>
          <p:cNvPr id="5" name="AutoShape 2" descr="data:image/jpeg;base64,/9j/4AAQSkZJRgABAQAAAQABAAD/2wCEAAkGBxQTEhQUExQWFBUUGBsXFxgXGBgXFxgWFhgfGhUaFxoaHCggGBolHBUYITEhJSkrLi4uGiAzODMsNygtLisBCgoKDgwOFw8PFCwcFBwsLCwsLCwsLCwsLCwsLCwsLC4sLCwsLCwsLCwuLCw3LCwrKywsLCw3LCssNysrNysrK//AABEIAMIBAwMBIgACEQEDEQH/xAAcAAAABwEBAAAAAAAAAAAAAAAAAgMEBQYHAQj/xABJEAABAgMEBgcECAIJAwUAAAABAhEAAyEEEjFBBSJRYXGBBhMykaGx8AdCwdEjJFJyc7Lh8SViFBUzgoOSorPCNDVDFhdEU2P/xAAWAQEBAQAAAAAAAAAAAAAAAAAAAQL/xAAYEQEBAQEBAAAAAAAAAAAAAAAAARExAv/aAAwDAQACEQMRAD8AxFvXlBgIDQYCA565R1KYHr5QYD15wBQPXlBiPQ9cYA9eOffHQnZ8+HrfAdTEt0TT9ckfe/4mIsDd8YluiCR/TLO32v8Agfh5xUayhEKpTBkphZKI2giUwqlMGSmFEoiAoTFE6VdOwk9XZFAkEEzdVSCGLpAIxdq7olvaatSbEClSknrUh0kgtdVRxlGQEv2e/KJaqwr6aW4//IUOCJY8kQ3mdJrYrG0zuSyn8rRDCWraI6ZKvtHuiB8vStoVjPnHjNWf+UHsGlp8lfWSpikzGKbxAWWLEjXBGQiOEg/aMdNnIwNd7QVr3RP2gInqRJnIKJq1JQi7rBRaqlGl2owAhX2vp+oJ/GR+VUZt0IUf6wsgIb6VLRp/tgR9QH4yPJUVGKget3p4AHw8KnxMHTLHrY/yeOJOedBzNT4RFJjLfrH4et0GlTil1g8PIeZgySAX/mAHAGvxgi0VCRkHPwgJixzSZbnF2HOpbg8GKW5ehB7BL1HycgDgwPMkR2aMu/jj65RUNFPjtoeZHyhMisOVJ8G84RmJrAJ3alu6DAwoZdAcbxUOF0J7+14Ry68Bzq8451ZzFMN2RgyS2MPFKBQE538N139ICPYwIc9QdogQEF65wdvXn4wUDz8YVSPR2Z/CMqT8/TQdKfW6AlPobTHUN5fpFHG9YcYMwzp4HAP8I7d58fW1oG3nv9fpAGIPr16aJfogPr1n++fyF6+HKIpIDn58fi8OtGzVS5qVJUUkOxFFB0kUI4q74I25KIVSmIb2S3py7QZi1LeWlCbxKgCpRJzpVA4xYRLjSCJRCqUQdKIWSiApXtWlPYR+Mj8qoyYI2eEbF7VU/UR+Mj8qoyS7X5xFIlG7wjt2FQjh4wYo9OIgQCI6UemhYIjtz1WAkehw+vWT8ZGW1TRqHtfR/D/8aX/yjNOiKfr1k/Hl/nEaj7Xk/wAOP4svzMBhtzZs8/3MAFyCcAH/AMxYeEKFGzPwcsPzHujgSCQ2deQon4HlAJJl6wSPdHif084IgskrOZ/YQoCRd+0pV7gBXyAEcmJdQTkmp45CCpjQz9UAasT3qq3jC65eWb/ufW6DaLlfR3qMSe8AOYUX4mKhqE1bK6TzADQS2yAhKCcVV4DIHjj+0KzEsAeXF8XhXSCgUIPvOQctreDd0AwQrsjYVF/vBIH5YMqU9c/WMJFLEt+kKypjUPrgYBMoIx/SO3WZtnpoeBi+9qd0CdZGQFO7qKW2ar454HwgEEzRugQYCBBFfTBkjBvQygJjqWoebfliNOtWvy4+EBPrPxjqUVoSzcXAxjoBBr8uPwgOolijHx7se/lHTLIejt6FeLwcKDaySPRz4P3wGGCSz4eHkG74IKOD+PD584VsqReDHLDdd+Td8GKTuI7vTBoXsSgJiStDgVIcMQBrJvZPg+7dAav7E6m1DcjzVFrtCNdXHyiL9nugV2K1WySo3gAgoWzXkEqunjkd4MTU0ayuJ84oSQiFUpjqUwolMEU32qJ+o/4qPyqjJQmsbF7UkfUf8VHkqMn6upgpsEQbq+PdC/V+mgXR6eAQuR0o9PC9z08dMv1SAe9E0/XbJ+PK/OI1L2uo/hyvxZffep4xmfRhH1yy7p8r/cSI1L2tI/hq/wASV+dngMHWNmLF+JLDxUe6CqSzXfeIA3BGPrfCyyRhjV95eg/zKPdBbtxiagMkby7K508IgSl1UpRw7I76+MEu9WlRNSS53nIetsKTZeslCcE6x+A+MJzteY2KUY7z6+MBO6DlqElN7N1d5Jr3PDlac/QDfrB9HS3lA5BwT/Nj8YNNDk7PXl5xUMloo/Bu/wA4U0nZggJGL3VP95L+BeFEjWByZfhLVU90c0xNBEt6EJSO4FidjvAMDZjdChV1KS33Ug/8oIU1Y9xh3ImUSnYoqf7yQG/0wsqWDvgqOQD6+Bh2i03kpQcEqvPn2Slm5xw2cjCvnCVyu8DmIIfISGwB5R2GfWHd3RyAr3d+n7x1J3fGpPwjt302X7x1I4ese6IoISnI7N2dPGDp+8Wpjux9boM74hjTEbcO4wVKQcCMmxH3R3vAHClPVjtag3tzbvjhat4ECuW4PXgw5QrKQWDHDgdvxI7oBvA4AnZg7fre8IAoQGLKrWnMvTi45QpZgoNsY7j2cq8e+Buu54s+1q8n5weSgOG2Gjn7HjS7AenUn6yr8IfnPy9YCPUmp4nzh6D9YV+EPzn16YFmJ1U8/OAbpTCqUwZKIUSiKKh7UUfUD+IjyVGVybPev1AuJvZ11kpb/VGue01H1E/iI+MZjY5erOxrLGbe+g/AwEaEeqx1vTiHQlx3qvTCCGwlwVaKQ8MpsvCCLRT94CbsViuWyzKS91U6U+bHrUmmwHLgdkaD7WE/w2Z9+W/C+H8Hit6NkpTOkaoLrll2oTfTUNRwXUdhqWetp9qzf1dMf7cthtIWC3gYKwRamc4sC++7lzUo90ETJN5IOCQ5O1SiQfj3w7mEJyoHc7Uo+aiTyhJEpSiiWce2vdVwP8x7hAcAuoF5rxWRhWta8B8oQnITKCiM1Ft5Jp4eRh0qWJmsDRClBO+ia+fhEdMHWzDQhCCzYOfnTuiCydHlqNnSk4uVHmpTHdj6aHK5b8MO4RzQgdBAowd9rCvmIdWsYhPpg3dGkR81N4pSNuOxyz+POC6Tl3VFIcsWc40pDqVK1gBUu/G7rHuAJ5Q20lVXFRPjEEcpFSRT1shRE0j9Pl+8Ok2R0gg1UoprgyU3uOcENnUnEc8RAKSZoPzGEP7VJSZUvCswgkY/2ZOPId0RKEZ+I9VhWWogvi2Y+XfFCw0WTUKHd+schwjSDBqd7eEcgKaJfEZ/CO3Ttfls7RgxUVMCey7VzOPHbBkppifNwPnGVAkucMnYsK4tyrBkl8UkO2IdiSw7iH5wVCSAx5uCPvYboVQVOXAcs7GgehbgGMARBQcNlGpkW8CqDdWTgTTMscQAPJ+cHQX7QLHc7UL+RHODJCK1bfgwYEu38t2A4UHlz9OzQaU5Jce6rMH3X8yR/dg6ZbmhqDUPTEv4kjlug/VqDuXDHFnOqzuDSoJ/vboo9IpP1hX4Y/Od/rfBkjVHPzMJj/qFfhj859fPEr2cao4nzPr0wgCUQolMGCYOEwFU9pKPqR/ET8YzWxSdSaf5AzNjfRt5d8ah7SGFiL/bTv2xSNF6OTMlklSgogpIyFQoEhv5U55xYIDqvTRwyxu8YkJ9luLUmhIJGBDtBLtdnMxUMkoocPGCTkUPA+UP7mOOP2hCVolm6rgfKAuWjE68muBljVALspPaZDgClXpXDEy3tbS9kl5/TJpvuqu+LREaFU65JIY3g+qMQUsQbtQK11mve7Fg9p0kqs0pKcTOAG7UXXljyiKxO0JAOAZlE09xLgf6nMNDOUEggMuZQbQlyXPBKonNLIDhLBtbEYS00S/E174i0KSWmkYi6BX7RZuIaCErU4olPaXUDIK1j5En9YStq0y7ym7SiQNpJcxMzJCZaJpJpeJJOYwHgBFbnylTJy7+CFFLDAlJIYeZMFWToraCbMx7alqJ+6Wu8Bj4Q/VK5k/DyEN+jydVQYXseQ+ApEvNlhL5l+eEWIj0pCFSyT/9oJ/wJoHAOw5xD2yhAUWILY+MSs6aThhWuQfZtPrdDG2oZas9YVJcmmZzxgBZbQ10GoCipx/Mm63g7xIylpOBGOGeOyISYjWpSgwpt746knjxp4j5QExaLEkkkBi4w3s8ITdGqQkKoQolKWxcC9UcAe6EbPbVJxwx1qjvy74lP6xSoSkkNdWVuC4IKCnzUICFIMCLbIKLo1k94jkQZckBzmeGbfKAkBqbs8gdSFhLLkOaP6EGkyHD0FH1mGHZHHdEURKNhJZt7gV8cIWkBqGrYv44bm7o7Ksb1SAQ1GP2ajA7XjsoAHFwwaux27y45QCktBpRJObU4+N3vMKy5bkvtwJB4jvJHKCSUnAKVzDk0Ix3kg/3YUqNj5OM+W8E84o4bOA5Plnj5uecFEkAAimoSKnAIAFH2BMdQqtPjhzGxvGFXdJfNKs39yviSP7sB6FR/wBQr8MfnPrLgMS5sY1eZ8z69VbS/wDqFfhj854+fIYQ8sA1TxP5j6+cQLJEFUr6RI2pWe4p+cLhMQ9stTW6QnLq5gP3llBSw2ahrAQvtdtIlaNWsh2mS2GFSSByjJvZlpI350pSnCgJmOJGqrvdPcI1H24f9qX+LK/NGPezI/Xf8JWbZpgLxa0fSKyqc4QuV/WJSfK1znU5gwkJJrQkfdjSGHVUw8AYTnStU8DkBluiV/o24jiIQnSKHc+W6AlNEK15OTqD0AeoxJSH4C9jk7m1e0RDyJYdvpcdg6tbnuio6NouSDQX0s9Q94UHYYudq8DQZ3D2hpBs8u92etrw6tbxFZPpoPqkVmXsPdlgEI7yx5qiETIC1oL6iQ4wa8CUkncAkHmIsWnEnsqe9MvGnuJZkD8veqIGfIJKZaKJZ1EHJylu8HjBDPTd5Zu9lKVMdrj4n5wwtNrCAVKqpRJba5c8A8S3Se2CWlz2lFwMgS5JLejEJatHPOm3iSkLUEh6qSlRAPBmgq19C5pMgrViVzKnYoSwltodChTOJWckqd6A5ZnjsG79ohejE4hQRiNjOwAOEWwWIntUqzcnqYqIaZJcsMwptjpQpZHFkHwwiJttZhO/yoM90We2rSgI/kUskBnAMuYkUfaoRVbSplVUBrHFtp2wD2y6OEy7UgqXcfd1a1570wpO0GtJLEKApsPjTxhOxWy4U0CglQmU23FobuW/KJlGlZasXS5GI3jZAVwySnEENQ7HGIfCCpTWlKHCmzvi1WGYlV+6oF5j0I2iHOlNFIuSVXADMmKBIoSLii1N6RAVTW2+ECLAjQKSMVZ7NvCOQGZShXBxxGG3vhw9Ps83xxHKG6HfJnG3DlvhaXneY0yfH3scoypdNTnzHd3GvODJlZ0yam/Vy2vCiUo38KUoHhTq07W/aKEJcobmyx2Fs9l6FQhsC3PCmOeTGDy0/wA/e/zhYShkocxTHhsgE0Sy5oc8weIw5coOpJYv9lWQ+yc+IJ5wr1DHFLk+strwLRKYKZmunOvZYZ7AII3kqadMU2Ep86so5tXvV8IeaFXelhX2q95O758chEaRJ61QBu3kAGjEgrO4HwPExH9J7bMkaMWuUVJWlUtLpUUmq2IdIfD9hEVa9K6RTZ0Bawogm7qs7sTmRsimaT6SIM8TZaSVoAZCnwY11Qo4uIzi2aetE5AMy0TAAeyuZNUMKKGb4jCLJZC5S+ILbS3oRZET3tftBmaEEwhitUhRGwqqcWOeYEZN7NEn+m5/2SvNMbL7bLOEaKWAKddKYZAFeA2DcIx72dV0hmwlKx3Ni0RWhJtSTNKKPeIwGTv5RVtJdLLs9SJaElCDrlQUCWdwGoBgx3b4lrHZwm1zVA1eYQzirHbTAnGKNJDqJVQlVe8O52xRq1gSJstK0sykhWdHD5QouxUNXx2nzhPoan6Eh2ukjEip1jx7QicmoF01DNt3QRB2IXJkkAXQZgJJFzEijgy77lzjMOFNtw6fqCZEtRDgTQWzP0a6DeYqEpN2bKLAOtLm4ReN8MxZL0fNXadttu9oxULMkpAKhNBSDg9xbPueCsu6SqKCEkkrmXlE5JDao4dgeOcVi12/qAEJF6YRqjicabyaDfvi0dMNUICdaYu+SqjBQS4fZ7oiryJCZYC5hcpBF441UVEDPFR3wQXTFgSVqX2hfN18AK3XepLZZRE2u3Il0GsrYPicuESXSieturlhiFFJZno71yERtssSVzpq8QuYpSUijBSiQ+yhwgqyez6e4mzV4BK3IGA1WFP73jD7S/SrESgRV9+DcvCF+gNlCkTgXYXU3RRJSbwY+OyK90hUiXPmiiQFqZIyD5AQQWfpiYp3KUg4sK1xqT62w4vpVNN0g1emeD1q9d5irWrSAJZINaOfW+H1ktYlLCyCoCjO2P7Q1VhXZReNBgK54mOps7Znvfzib0JIROEpRBHWTEJx91UmdM73lp8YmZ/RpFbqyGLBwDi2wDbFRTrNILmoPGnjErItK0lFVG65FbwBwcA7ics4dStCKclKkli1QQS5bfCs3RUxLEpcKdIIILln8hAKo00oDAc5f6QIaCzTPsHuMCKMwSnCpGbYvRm+MLyU41emzYa98M7yXffv7WAFDshzYyMswAOR1cYwpdEwZ+XrEQ4QNvrb4QWWVbsmrjsy20hccfF32d5pyijou3Uhg7l4UWzVp37cqbXhNGI7PePlx7oWmCoLg76U9YwQJag1NvrLY0GtZ1Sc2Oe0Vp390BeGXCm/9oTnDUUcGG5jT9PGA3DSAHWt/KKAge8cgf8AiOcV32gW1SbEiUlSQVlyCWUAhYukVJAdxgBU0ixaQmfSjWHZHvP7x2TC3hw2UDppPPVzbxJSDLAFQLmKWJAY3iTn5QVTpkwdVrfSV7QmKYUoLwD7aRdrDiOMUD+knq9RSZYc4zAC43thWL1ZF9niPKLEq7+3Afwtf40n88Yv7Ph/EMqSlY72+cbT7bx/Cl/iyfziMZ9n9NIbHkqIyNSCMcXEZVdrGpJtSwssk9YCSaAEEE8AD3RnFmDqYMwKRsOPCu+gi62bSqVW+fKZX0YmEqoz3ct9T3GLD0e6DWfqby76yshV4sFJoCLpx5l4oddCS9nZ63iWfB6Z8DDPS3TuyyppkqExSgbqrqRQ4EOSKxZNF6GRICggqIVtalTm2+ML6bsNJz2ASL44dgOd7ly++A1XRqE9alaUjXUFX9YOFKBvKKUJDsBipXxNu9oEwTbInqpiXMwAKSyrpVKUUluCklthG2M/s6ViUBc/8dVXGIN3D+wrV8FFm5wt0TQZtjmSpilXDaEZ4XrPNvM4p2RARvSuYEJloSCparxwpeCXrtJLDnFUTYVTCgzTUO4G8uKjCjCjxaemGkJSGShLlN6jM5Si+RWpJoM6kRSLTPnrIKHQDjS6Qx2q2jZASmlrqEOohI2YV8yYgrfbxLUqXdN5BKSKAApJBFMagw/0zo6+lJvjewKj6pDCfY0KUpZBJWoqZ2AvElg5dq5vAaJ7HpgXLnKWB2lgjJkJSUu+wqV37ozFQUodkuUEEnaV3nJOPGNE6AyWlz0AJAN0kFyNYKypWlS+QiqW+SpK1JUagkFgPi8MEB/QFOCSA3wEL2vDEQvPQN+G0w3tSRdNMogvehLSqUiSzKCLkzZrCVMls+xpyuYEWBPSIl3lb+3sb+XdGcjpMkJSBJBISlJJI90cDDefp8rSpPVykggjAvhjF0aHo/pLJvKSSoKFSLwIoRvAHLbCmmOn1kQmWAFrUlZUQm4aFJGN9hjGSCzg/wDkl7akj4QnMlpABCwTmGIYccDE0aP/AO6UsO1lWQ5qZqRiXwumOxmDGBDQf+lfypxfCuPoRO6OMuaHSi6zDHYKfE8zEF/RqsNj1h7ZpypKFMxfa/CEVYpejwaudzEeGrv8IVlWdCwkBSV9WcrjuC4C2FWq3OK9ZdMHqlIYDFiC2JfBtsd0DpAS5nZUq8AC23fui6iwo0QgVGTYNgAwaj4FXeYnLZ0Tky9GptSjrKXdZ/dJuawalJZqDspnCUtAIH6xP9I0A6FSkDrClabyEl1BJmTC6h7qWep3xajPlJRswriaqck/6njk1uqISMRtdqUricqw/wBE9HlWiz2mei59XAUUBUtRILqUq8FXQEuVYkliGiDCkqTdAY3aEhhVIZziKMOURW2dJtPdVPTLTMSmYZbkrF66m8ftqIc17t4ij9JNKdYhYTcF5ipXVoQpRS12qUuzUrsipS5ymqSTQEkEnMGpFcBC9smasx8BsABwQcdrqOMBHzp4u/SEqNeytOFKYRfbJMonl5RnMuaq79GSA5dzLxYReJM9ko3t5QiVovt5tSkaLZKXvTZbl+yEl7zZ611P96PPUq3rlzL8tRSpUtiaUcOQnZgKxt/tJSu1yZ8u+7E3DikJQsKo20IFfOMHvAqNPcbmECvfEaWvoPY5yVKnXFLE6WqWCGcKUoaxvEbDXfxjVJvSeVYbOgWkLBIZky74dDJIJBYVo0Y1onpCmXKIWgTZgICLw1QkJYPt7nO2Jmw6R67RdslFIUtMxE0UwSuYCttjEEt/NnBFv0l7TZJTLVJJQNa8hUolbNqYEpBvBWZoxzivLn6Ota3K3nTFXiVjqwC5N1OGqwJzqoVwjPVUwwhFRhpjZrWZTL1kOQa3B7wdwoWcud97mIN0X0rLl2aaZhN1M1C1M69USZoI2k1wiraRCBghgzDUN7sjIySDTO8eMOej+k1BKglJmLvJWkOA6kImMl8nJxiiX6Q2pForKQpKUqKSpY6sXkgEnaQaAFopa9Ii6lYQVXiWAqqmZ9ZGNA6T6blypaTOBSVaoDEk0c41pw2bYoKbfKUlkqTeyoAd+IeAYWnT2KQkkA7WqM8HhtN0qQSLooSMdjxITrOk1uI/yiG5s6DihNeMQaP7KpgnyZilAJ1igkYkS0XgS9PeMZxbdMLnKKzdBXfUQBSjmjnYIufs9tokiahKVC9WgBDkFKnc5hhFOtVkSCUsoXbwzo51g4xziiMm2tdK4tgBmAfjC9q7J5ecKpkITge9tjQ2tKtU+s4gc6GlBWMrrddCWMy4GKJlCcQ5ALj7LZ1m0aHBC1CyyQEqKda0zHF2hwNagl4qN7c+B7v3hzZrZLHalIVV8+7HCCp/+pCFrHV2UMAzzlqFSrBzXs+W2I/TOiloC1FEoBF1+rVeGsWGNTCSLRLKiTICUkMGSSHcuRXeO6G9vMr3EHixDd8A7s8iXdF5Dlsb5HhdMCGCbQfQECIhIWmrtk0dm2u8CGaEuqg4kQU3iX0Lb5MpKuskLnKJDETlSkgAYMlLkucXyhoLKIBlb4Cz/wDqiQOzYQPvWu1HyWl4WtPT61KkrkS+rkSluFCWFXik9oFa1KUxipyk/aUPCApqgF/GKiz6AXNFhtykTFoloEpJQmiZnXTLigvMgJem8c2ejydYqYYMxx2+MTOg6aFt/wCNJ/3JcVySSR2+bcn76wCws05XWKCdQOpzSiThxqDsaHekllIclJVMSFgMurXQ1WaiKueGUFn6VUuXLllAHV3mXea8CS14JANAQO0XuiI63zHl1cqDAHGmYvKJUOAgGcw013euATsEX3RuuqUkFsD3B/hGascH8W840HoLO6xBUoB0Kug5sED9YsKvyy4IOBDHgYxbpJYuqtM0ABKCVmW2FwKUkcOyRyjX0VbOMz6fn6yn8NX+7Nh6IqqREhY9IFEubLYFM1Kbx94XF3kkcxUZ7ojwWMOUWdVwm7QZ8cht5RlRSakuWevHHCOTZrghkhy4YMaUg14hlXRQpLEUN3aM3zhCapy9A70FBUvQZCAl7PbzMmIF5SUEywoX1Ds3UqIwFasKtD/QNqmJtKZSSAolQQo6we6bhU2I+ZiuWe8lQIFUkEUzBcRYbHbjabUnrmlK19aWLhBUmhJL4AAAnBhjFEz0g0wsq6u0pCQFKCT2kKAbW3Ag+Bwit2jR6FVTR8CkuO75GJ7T0whXVWgCqlXF5KSGYq+yqrcjxNdn2JcsvLJI+z8tvnFQ3VZJiOypxuLd4ght60lj4jKHMrSANFap8P0hZYChViN/ziKtHs9WZpWAwKnZyQPoxeJJanb8Ir9q0gha1qBa8SQ9M4Rss9UoESyUhTuDUEFnGObDfSI5UhYNas+G8w1EotTgtshjbE0VubzEN5XaTxhxbRqnl5iAY3aQSDtqk7G8X+UEFK5xFP5UxF0AzlJphdcCE5iUkE9a+4gh/hDNSnLxyAcpSfRECG0CAUc7fGOsfteMcEqDCT6rAFI2q84DJ2+H6x1k7fCDS7pIFYAou74Ult9k97fCHSJAjs5DCKLdootoS3/iyf8AclxTEYHWPjw/WLdYaaHtp/8A0khsqLQXilJXvgJqXZ+uuJkgmZdUVpJABbC4+KixLZuGziPWTgXBGIIY90POjU9pqhQFYZKlMyVXgfeoXwY4vFt6RaJTNSkoKOtUQywyUKS1BxIwCQBBGczkuc+ZfnF06BqKZax/O/8ApEVu16PmS13JiCk5OCPOrROaCmplXgbwcg7RgH3xZ0q/yp7VihdM7LeUqbUXEGjUIM9aXfirDdxiwTdLSgiiiTwNIpdr0qZilS2BC3ZyaVvcsItSIIKg6SSDsxPe3xies2hlrQVApTlS9Qchzz4Qva9DXUSyz0IJGAfaoM4d2JHOM40rkuzlQJShZycAkPjkNkONHaMmTiyUlh2lGiUjaoxZLDOkykpStSkKT3KHIbdu3KFdJLlSQZ8tN6+XS95N1W5JzNS+yGIgdIaLXIWUEvQVAKXfcoAw70Ho8hfXTNaSh+to9FIVSmOdBDbRVs6y1S/6TMZBWAoqF4JyOqxbADCNcm6N0cuz2gSZ0whCWWpMs9VrCiipMpKVJGetRqwGf6ZWB9FNN9Cv7Fe1HupJHvAGhzDcIg2VKBC6owBq4Hl6pE5pGxpSBZlzJcxKnVKUkkNdUQpJdgkgg0yqNkNNIS1tcnIVUUUQWUlmoeXqsURdosyVscDtHx2wwN+Wd3eDCl9Usvik7fVDD9K0rS7vtGXOIprKtgOND4Q4lJxhlaLKK3OYPwhGTaFooCd4MBJqAOIwzHp4a2w6p5ecGk2sHGhgtuqk+s4IjoECBEUIECBACBAgQC1nMOIbSIXvQDRUK2btCEznBpPaEBKAwSfhHATBZiqRUW3R8sr0PakpqTNkgDaTMSB8IoiEGsa77LbcmTZLTNUjrAhl3aYgJY61AL2eTxltttXXTps1rpmLVMuirX1uw2te8IUHsIUCblSQaYZPU7BdeND0apU2XcSwDC7NKl3m2IAIYYMHjOCwvULFx3mni0WbQOkWlhB9x9xqXx74sE3brFJlpuqkkzDgpQKgTvcvFenSJstN4pA4nEROK0spYKUkJB5mFbLYDaZdxGuQcAklT5YYxUVKbaVKDgimTV44HOm6m2I+SllhSgFYCpbFTHA0zi/Wf2dTSSZ8wWWWBeJmBypIxKEjY9XNKQkNDWRKbqZ99HWpCFGVICyFzkhyoy1LCQmtWxZmocqgbBaVImF1XRgEpN8G9gHBO1v3rM2acpN7rFCzByLxNXrfCAtknEh3GAxie/8ATtnWpCbHZpk2cCq8pU1SSdQubqjdT7qmYlgzYtDae0JbbPJJMlEpN4mYXkSwx1gam9R2S59wYmKKyLdKE+WVBU1lXlAsm+W1U3gFEVYUcNXOlx0po+YbFcOjUjXQXvISpDBiEgTVLu6zvdDvV4zNM+7MSsMopU9cC1RhEjpLpFaJ4AmTVFIF0JFEBOwAZboin2ibaZMwKlISJsk1SEy5pUwqSVpISKMSA4BA3xp+lels20yFCcgy5K0BLyli5rat0vi7tzZowyTMINKPjsbftwiXtOnFGUqXWqgpwTdDEGj70g98Ii+6V6YhF1M6zSbUgKb6RKbyUiqCDcNW1X3DbHNK9LJFosy0yQmUWulE1Lpbai7eDjJ25RQJykrlgupyKuokPniYjJc4oLj9xAS4BUNZGKcikO2JarjzhsqQlKb6VkHYQ44EiEp1WUksd2JgSLQ435jKClQp2wfcX8R5YwebJChrDgofGEZkwqUkEhgLoKvdGQfZXGH0hVSlrzCikhwRTG6S1S1TBEPMklJ3bYd2vsn1mIVtEtsOYhrPVqnlyqIKZQIECIBAgQIAQIECAUkwsIECAbKxMHlYiOwIB28FmYet8CBFRonQf/t1r+6fMRnWj+13eRgQIUOZvYPCEydc8YECAuWgZKVGW6QXVVwC/GNssUhMuSOrSlGHYAT5QIEURvTJI6uRTtLTe/m47Yy3S6AnSKpSQEy+tlG4KIe+n3RSBAgNT02sidIAJACUkDJ2Iw4UjBenk1RtloBJISs3QSWFWpsoB3QIEBW4Wl4CBAjKkpmJg2UdgQHZIhNcCBAObNgqEvf5wIEA5V2oZLxPGBAgJd3lpJxb5w0tnZECBFDGBAgRAIECBACBAg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6" name="Picture 4" descr="http://static.squarespace.com/static/52f81251e4b0b0787ce0eacc/t/530127e7e4b0649958dd0556/1392584682396/black_and_white_dallas_skyline_long_goodbye_wallpaper-1400x1050.jpg?format=1500w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4927"/>
          <a:stretch>
            <a:fillRect/>
          </a:stretch>
        </p:blipFill>
        <p:spPr bwMode="auto">
          <a:xfrm>
            <a:off x="5586983" y="1381292"/>
            <a:ext cx="3282696" cy="49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0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Data Protection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595" y="1312699"/>
            <a:ext cx="5056632" cy="4911328"/>
          </a:xfrm>
        </p:spPr>
        <p:txBody>
          <a:bodyPr/>
          <a:lstStyle/>
          <a:p>
            <a:r>
              <a:rPr lang="en-CA" sz="2000" b="0" dirty="0">
                <a:latin typeface="Garamond" pitchFamily="18" charset="0"/>
              </a:rPr>
              <a:t>The DNC rules </a:t>
            </a:r>
            <a:r>
              <a:rPr lang="en-CA" sz="2000" b="0" dirty="0" smtClean="0">
                <a:latin typeface="Garamond" pitchFamily="18" charset="0"/>
              </a:rPr>
              <a:t>… do </a:t>
            </a:r>
            <a:r>
              <a:rPr lang="en-CA" sz="2000" b="0" dirty="0">
                <a:latin typeface="Garamond" pitchFamily="18" charset="0"/>
              </a:rPr>
              <a:t>not prevent organisations from sending marketing messages to Singapore telephone numbers in all </a:t>
            </a:r>
            <a:r>
              <a:rPr lang="en-CA" sz="2000" b="0" dirty="0" smtClean="0">
                <a:latin typeface="Garamond" pitchFamily="18" charset="0"/>
              </a:rPr>
              <a:t>circumstances … the </a:t>
            </a:r>
            <a:r>
              <a:rPr lang="en-CA" sz="2000" b="0" dirty="0">
                <a:latin typeface="Garamond" pitchFamily="18" charset="0"/>
              </a:rPr>
              <a:t>DNC rules are clear that </a:t>
            </a:r>
            <a:r>
              <a:rPr lang="en-CA" sz="2000" b="0" u="sng" dirty="0">
                <a:latin typeface="Garamond" pitchFamily="18" charset="0"/>
              </a:rPr>
              <a:t>marketing messages may be sent to numbers that are not listed in the DNC </a:t>
            </a:r>
            <a:r>
              <a:rPr lang="en-CA" sz="2000" b="0" u="sng" dirty="0" smtClean="0">
                <a:latin typeface="Garamond" pitchFamily="18" charset="0"/>
              </a:rPr>
              <a:t>Registry.</a:t>
            </a:r>
            <a:endParaRPr lang="en-US" sz="2000" b="0" u="sng" dirty="0">
              <a:latin typeface="Garamond" pitchFamily="18" charset="0"/>
            </a:endParaRPr>
          </a:p>
          <a:p>
            <a:r>
              <a:rPr lang="en-CA" sz="2000" b="0" dirty="0">
                <a:latin typeface="Garamond" pitchFamily="18" charset="0"/>
              </a:rPr>
              <a:t>Where a number is listed in the DNC Registry, marketing messages may nevertheless be sent </a:t>
            </a:r>
            <a:r>
              <a:rPr lang="en-CA" sz="2000" b="0" dirty="0" smtClean="0">
                <a:latin typeface="Garamond" pitchFamily="18" charset="0"/>
              </a:rPr>
              <a:t>… </a:t>
            </a:r>
            <a:r>
              <a:rPr lang="en-CA" sz="2000" b="0" u="sng" dirty="0">
                <a:latin typeface="Garamond" pitchFamily="18" charset="0"/>
              </a:rPr>
              <a:t>if the purpose of the message is related to the subject of the ongoing relationship</a:t>
            </a:r>
            <a:r>
              <a:rPr lang="en-US" sz="2000" b="0" dirty="0" smtClean="0">
                <a:latin typeface="Garamond" pitchFamily="18" charset="0"/>
              </a:rPr>
              <a:t>.</a:t>
            </a:r>
            <a:endParaRPr lang="en-US" sz="2000" b="0" dirty="0">
              <a:latin typeface="Garamon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2250" indent="-222250"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Turning Compliance into Opportunity</a:t>
            </a:r>
            <a:endParaRPr lang="en-US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1" y="6358295"/>
            <a:ext cx="548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>
                <a:hlinkClick r:id="rId2"/>
              </a:rPr>
              <a:t>http://www.btinvest.com.sg/specials/boardroom/data-protection-turning-compliance-into-opportunity/</a:t>
            </a:r>
            <a:r>
              <a:rPr lang="en-US" sz="1000" u="sng" dirty="0" smtClean="0"/>
              <a:t> </a:t>
            </a:r>
            <a:endParaRPr lang="en-US" sz="1000" dirty="0"/>
          </a:p>
        </p:txBody>
      </p:sp>
      <p:sp>
        <p:nvSpPr>
          <p:cNvPr id="5" name="AutoShape 2" descr="data:image/jpeg;base64,/9j/4AAQSkZJRgABAQAAAQABAAD/2wCEAAkGBxQTEhQUExQWFBUUGBsXFxgXGBgXFxgWFhgfGhUaFxoaHCggGBolHBUYITEhJSkrLi4uGiAzODMsNygtLisBCgoKDgwOFw8PFCwcFBwsLCwsLCwsLCwsLCwsLCwsLC4sLCwsLCwsLCwuLCw3LCwrKywsLCw3LCssNysrNysrK//AABEIAMIBAwMBIgACEQEDEQH/xAAcAAAABwEBAAAAAAAAAAAAAAAAAgMEBQYHAQj/xABJEAABAgMEBgcECAIJAwUAAAABAhEAAyEEEjFBBSJRYXGBBhMykaGx8AdCwdEjJFJyc7Lh8SViFBUzgoOSorPCNDVDFhdEU2P/xAAWAQEBAQAAAAAAAAAAAAAAAAAAAQL/xAAYEQEBAQEBAAAAAAAAAAAAAAAAARExAv/aAAwDAQACEQMRAD8AxFvXlBgIDQYCA565R1KYHr5QYD15wBQPXlBiPQ9cYA9eOffHQnZ8+HrfAdTEt0TT9ckfe/4mIsDd8YluiCR/TLO32v8Agfh5xUayhEKpTBkphZKI2giUwqlMGSmFEoiAoTFE6VdOwk9XZFAkEEzdVSCGLpAIxdq7olvaatSbEClSknrUh0kgtdVRxlGQEv2e/KJaqwr6aW4//IUOCJY8kQ3mdJrYrG0zuSyn8rRDCWraI6ZKvtHuiB8vStoVjPnHjNWf+UHsGlp8lfWSpikzGKbxAWWLEjXBGQiOEg/aMdNnIwNd7QVr3RP2gInqRJnIKJq1JQi7rBRaqlGl2owAhX2vp+oJ/GR+VUZt0IUf6wsgIb6VLRp/tgR9QH4yPJUVGKget3p4AHw8KnxMHTLHrY/yeOJOedBzNT4RFJjLfrH4et0GlTil1g8PIeZgySAX/mAHAGvxgi0VCRkHPwgJixzSZbnF2HOpbg8GKW5ehB7BL1HycgDgwPMkR2aMu/jj65RUNFPjtoeZHyhMisOVJ8G84RmJrAJ3alu6DAwoZdAcbxUOF0J7+14Ry68Bzq8451ZzFMN2RgyS2MPFKBQE538N139ICPYwIc9QdogQEF65wdvXn4wUDz8YVSPR2Z/CMqT8/TQdKfW6AlPobTHUN5fpFHG9YcYMwzp4HAP8I7d58fW1oG3nv9fpAGIPr16aJfogPr1n++fyF6+HKIpIDn58fi8OtGzVS5qVJUUkOxFFB0kUI4q74I25KIVSmIb2S3py7QZi1LeWlCbxKgCpRJzpVA4xYRLjSCJRCqUQdKIWSiApXtWlPYR+Mj8qoyYI2eEbF7VU/UR+Mj8qoyS7X5xFIlG7wjt2FQjh4wYo9OIgQCI6UemhYIjtz1WAkehw+vWT8ZGW1TRqHtfR/D/8aX/yjNOiKfr1k/Hl/nEaj7Xk/wAOP4svzMBhtzZs8/3MAFyCcAH/AMxYeEKFGzPwcsPzHujgSCQ2deQon4HlAJJl6wSPdHif084IgskrOZ/YQoCRd+0pV7gBXyAEcmJdQTkmp45CCpjQz9UAasT3qq3jC65eWb/ufW6DaLlfR3qMSe8AOYUX4mKhqE1bK6TzADQS2yAhKCcVV4DIHjj+0KzEsAeXF8XhXSCgUIPvOQctreDd0AwQrsjYVF/vBIH5YMqU9c/WMJFLEt+kKypjUPrgYBMoIx/SO3WZtnpoeBi+9qd0CdZGQFO7qKW2ar454HwgEEzRugQYCBBFfTBkjBvQygJjqWoebfliNOtWvy4+EBPrPxjqUVoSzcXAxjoBBr8uPwgOolijHx7se/lHTLIejt6FeLwcKDaySPRz4P3wGGCSz4eHkG74IKOD+PD584VsqReDHLDdd+Td8GKTuI7vTBoXsSgJiStDgVIcMQBrJvZPg+7dAav7E6m1DcjzVFrtCNdXHyiL9nugV2K1WySo3gAgoWzXkEqunjkd4MTU0ayuJ84oSQiFUpjqUwolMEU32qJ+o/4qPyqjJQmsbF7UkfUf8VHkqMn6upgpsEQbq+PdC/V+mgXR6eAQuR0o9PC9z08dMv1SAe9E0/XbJ+PK/OI1L2uo/hyvxZffep4xmfRhH1yy7p8r/cSI1L2tI/hq/wASV+dngMHWNmLF+JLDxUe6CqSzXfeIA3BGPrfCyyRhjV95eg/zKPdBbtxiagMkby7K508IgSl1UpRw7I76+MEu9WlRNSS53nIetsKTZeslCcE6x+A+MJzteY2KUY7z6+MBO6DlqElN7N1d5Jr3PDlac/QDfrB9HS3lA5BwT/Nj8YNNDk7PXl5xUMloo/Bu/wA4U0nZggJGL3VP95L+BeFEjWByZfhLVU90c0xNBEt6EJSO4FidjvAMDZjdChV1KS33Ug/8oIU1Y9xh3ImUSnYoqf7yQG/0wsqWDvgqOQD6+Bh2i03kpQcEqvPn2Slm5xw2cjCvnCVyu8DmIIfISGwB5R2GfWHd3RyAr3d+n7x1J3fGpPwjt302X7x1I4ese6IoISnI7N2dPGDp+8Wpjux9boM74hjTEbcO4wVKQcCMmxH3R3vAHClPVjtag3tzbvjhat4ECuW4PXgw5QrKQWDHDgdvxI7oBvA4AnZg7fre8IAoQGLKrWnMvTi45QpZgoNsY7j2cq8e+Buu54s+1q8n5weSgOG2Gjn7HjS7AenUn6yr8IfnPy9YCPUmp4nzh6D9YV+EPzn16YFmJ1U8/OAbpTCqUwZKIUSiKKh7UUfUD+IjyVGVybPev1AuJvZ11kpb/VGue01H1E/iI+MZjY5erOxrLGbe+g/AwEaEeqx1vTiHQlx3qvTCCGwlwVaKQ8MpsvCCLRT94CbsViuWyzKS91U6U+bHrUmmwHLgdkaD7WE/w2Z9+W/C+H8Hit6NkpTOkaoLrll2oTfTUNRwXUdhqWetp9qzf1dMf7cthtIWC3gYKwRamc4sC++7lzUo90ETJN5IOCQ5O1SiQfj3w7mEJyoHc7Uo+aiTyhJEpSiiWce2vdVwP8x7hAcAuoF5rxWRhWta8B8oQnITKCiM1Ft5Jp4eRh0qWJmsDRClBO+ia+fhEdMHWzDQhCCzYOfnTuiCydHlqNnSk4uVHmpTHdj6aHK5b8MO4RzQgdBAowd9rCvmIdWsYhPpg3dGkR81N4pSNuOxyz+POC6Tl3VFIcsWc40pDqVK1gBUu/G7rHuAJ5Q20lVXFRPjEEcpFSRT1shRE0j9Pl+8Ok2R0gg1UoprgyU3uOcENnUnEc8RAKSZoPzGEP7VJSZUvCswgkY/2ZOPId0RKEZ+I9VhWWogvi2Y+XfFCw0WTUKHd+schwjSDBqd7eEcgKaJfEZ/CO3Ttfls7RgxUVMCey7VzOPHbBkppifNwPnGVAkucMnYsK4tyrBkl8UkO2IdiSw7iH5wVCSAx5uCPvYboVQVOXAcs7GgehbgGMARBQcNlGpkW8CqDdWTgTTMscQAPJ+cHQX7QLHc7UL+RHODJCK1bfgwYEu38t2A4UHlz9OzQaU5Jce6rMH3X8yR/dg6ZbmhqDUPTEv4kjlug/VqDuXDHFnOqzuDSoJ/vboo9IpP1hX4Y/Od/rfBkjVHPzMJj/qFfhj859fPEr2cao4nzPr0wgCUQolMGCYOEwFU9pKPqR/ET8YzWxSdSaf5AzNjfRt5d8ah7SGFiL/bTv2xSNF6OTMlklSgogpIyFQoEhv5U55xYIDqvTRwyxu8YkJ9luLUmhIJGBDtBLtdnMxUMkoocPGCTkUPA+UP7mOOP2hCVolm6rgfKAuWjE68muBljVALspPaZDgClXpXDEy3tbS9kl5/TJpvuqu+LREaFU65JIY3g+qMQUsQbtQK11mve7Fg9p0kqs0pKcTOAG7UXXljyiKxO0JAOAZlE09xLgf6nMNDOUEggMuZQbQlyXPBKonNLIDhLBtbEYS00S/E174i0KSWmkYi6BX7RZuIaCErU4olPaXUDIK1j5En9YStq0y7ym7SiQNpJcxMzJCZaJpJpeJJOYwHgBFbnylTJy7+CFFLDAlJIYeZMFWToraCbMx7alqJ+6Wu8Bj4Q/VK5k/DyEN+jydVQYXseQ+ApEvNlhL5l+eEWIj0pCFSyT/9oJ/wJoHAOw5xD2yhAUWILY+MSs6aThhWuQfZtPrdDG2oZas9YVJcmmZzxgBZbQ10GoCipx/Mm63g7xIylpOBGOGeOyISYjWpSgwpt746knjxp4j5QExaLEkkkBi4w3s8ITdGqQkKoQolKWxcC9UcAe6EbPbVJxwx1qjvy74lP6xSoSkkNdWVuC4IKCnzUICFIMCLbIKLo1k94jkQZckBzmeGbfKAkBqbs8gdSFhLLkOaP6EGkyHD0FH1mGHZHHdEURKNhJZt7gV8cIWkBqGrYv44bm7o7Ksb1SAQ1GP2ajA7XjsoAHFwwaux27y45QCktBpRJObU4+N3vMKy5bkvtwJB4jvJHKCSUnAKVzDk0Ix3kg/3YUqNj5OM+W8E84o4bOA5Plnj5uecFEkAAimoSKnAIAFH2BMdQqtPjhzGxvGFXdJfNKs39yviSP7sB6FR/wBQr8MfnPrLgMS5sY1eZ8z69VbS/wDqFfhj854+fIYQ8sA1TxP5j6+cQLJEFUr6RI2pWe4p+cLhMQ9stTW6QnLq5gP3llBSw2ahrAQvtdtIlaNWsh2mS2GFSSByjJvZlpI350pSnCgJmOJGqrvdPcI1H24f9qX+LK/NGPezI/Xf8JWbZpgLxa0fSKyqc4QuV/WJSfK1znU5gwkJJrQkfdjSGHVUw8AYTnStU8DkBluiV/o24jiIQnSKHc+W6AlNEK15OTqD0AeoxJSH4C9jk7m1e0RDyJYdvpcdg6tbnuio6NouSDQX0s9Q94UHYYudq8DQZ3D2hpBs8u92etrw6tbxFZPpoPqkVmXsPdlgEI7yx5qiETIC1oL6iQ4wa8CUkncAkHmIsWnEnsqe9MvGnuJZkD8veqIGfIJKZaKJZ1EHJylu8HjBDPTd5Zu9lKVMdrj4n5wwtNrCAVKqpRJba5c8A8S3Se2CWlz2lFwMgS5JLejEJatHPOm3iSkLUEh6qSlRAPBmgq19C5pMgrViVzKnYoSwltodChTOJWckqd6A5ZnjsG79ohejE4hQRiNjOwAOEWwWIntUqzcnqYqIaZJcsMwptjpQpZHFkHwwiJttZhO/yoM90We2rSgI/kUskBnAMuYkUfaoRVbSplVUBrHFtp2wD2y6OEy7UgqXcfd1a1570wpO0GtJLEKApsPjTxhOxWy4U0CglQmU23FobuW/KJlGlZasXS5GI3jZAVwySnEENQ7HGIfCCpTWlKHCmzvi1WGYlV+6oF5j0I2iHOlNFIuSVXADMmKBIoSLii1N6RAVTW2+ECLAjQKSMVZ7NvCOQGZShXBxxGG3vhw9Ps83xxHKG6HfJnG3DlvhaXneY0yfH3scoypdNTnzHd3GvODJlZ0yam/Vy2vCiUo38KUoHhTq07W/aKEJcobmyx2Fs9l6FQhsC3PCmOeTGDy0/wA/e/zhYShkocxTHhsgE0Sy5oc8weIw5coOpJYv9lWQ+yc+IJ5wr1DHFLk+strwLRKYKZmunOvZYZ7AII3kqadMU2Ep86so5tXvV8IeaFXelhX2q95O758chEaRJ61QBu3kAGjEgrO4HwPExH9J7bMkaMWuUVJWlUtLpUUmq2IdIfD9hEVa9K6RTZ0Bawogm7qs7sTmRsimaT6SIM8TZaSVoAZCnwY11Qo4uIzi2aetE5AMy0TAAeyuZNUMKKGb4jCLJZC5S+ILbS3oRZET3tftBmaEEwhitUhRGwqqcWOeYEZN7NEn+m5/2SvNMbL7bLOEaKWAKddKYZAFeA2DcIx72dV0hmwlKx3Ni0RWhJtSTNKKPeIwGTv5RVtJdLLs9SJaElCDrlQUCWdwGoBgx3b4lrHZwm1zVA1eYQzirHbTAnGKNJDqJVQlVe8O52xRq1gSJstK0sykhWdHD5QouxUNXx2nzhPoan6Eh2ukjEip1jx7QicmoF01DNt3QRB2IXJkkAXQZgJJFzEijgy77lzjMOFNtw6fqCZEtRDgTQWzP0a6DeYqEpN2bKLAOtLm4ReN8MxZL0fNXadttu9oxULMkpAKhNBSDg9xbPueCsu6SqKCEkkrmXlE5JDao4dgeOcVi12/qAEJF6YRqjicabyaDfvi0dMNUICdaYu+SqjBQS4fZ7oiryJCZYC5hcpBF441UVEDPFR3wQXTFgSVqX2hfN18AK3XepLZZRE2u3Il0GsrYPicuESXSieturlhiFFJZno71yERtssSVzpq8QuYpSUijBSiQ+yhwgqyez6e4mzV4BK3IGA1WFP73jD7S/SrESgRV9+DcvCF+gNlCkTgXYXU3RRJSbwY+OyK90hUiXPmiiQFqZIyD5AQQWfpiYp3KUg4sK1xqT62w4vpVNN0g1emeD1q9d5irWrSAJZINaOfW+H1ktYlLCyCoCjO2P7Q1VhXZReNBgK54mOps7Znvfzib0JIROEpRBHWTEJx91UmdM73lp8YmZ/RpFbqyGLBwDi2wDbFRTrNILmoPGnjErItK0lFVG65FbwBwcA7ics4dStCKclKkli1QQS5bfCs3RUxLEpcKdIIILln8hAKo00oDAc5f6QIaCzTPsHuMCKMwSnCpGbYvRm+MLyU41emzYa98M7yXffv7WAFDshzYyMswAOR1cYwpdEwZ+XrEQ4QNvrb4QWWVbsmrjsy20hccfF32d5pyijou3Uhg7l4UWzVp37cqbXhNGI7PePlx7oWmCoLg76U9YwQJag1NvrLY0GtZ1Sc2Oe0Vp390BeGXCm/9oTnDUUcGG5jT9PGA3DSAHWt/KKAge8cgf8AiOcV32gW1SbEiUlSQVlyCWUAhYukVJAdxgBU0ixaQmfSjWHZHvP7x2TC3hw2UDppPPVzbxJSDLAFQLmKWJAY3iTn5QVTpkwdVrfSV7QmKYUoLwD7aRdrDiOMUD+knq9RSZYc4zAC43thWL1ZF9niPKLEq7+3Afwtf40n88Yv7Ph/EMqSlY72+cbT7bx/Cl/iyfziMZ9n9NIbHkqIyNSCMcXEZVdrGpJtSwssk9YCSaAEEE8AD3RnFmDqYMwKRsOPCu+gi62bSqVW+fKZX0YmEqoz3ct9T3GLD0e6DWfqby76yshV4sFJoCLpx5l4oddCS9nZ63iWfB6Z8DDPS3TuyyppkqExSgbqrqRQ4EOSKxZNF6GRICggqIVtalTm2+ML6bsNJz2ASL44dgOd7ly++A1XRqE9alaUjXUFX9YOFKBvKKUJDsBipXxNu9oEwTbInqpiXMwAKSyrpVKUUluCklthG2M/s6ViUBc/8dVXGIN3D+wrV8FFm5wt0TQZtjmSpilXDaEZ4XrPNvM4p2RARvSuYEJloSCparxwpeCXrtJLDnFUTYVTCgzTUO4G8uKjCjCjxaemGkJSGShLlN6jM5Si+RWpJoM6kRSLTPnrIKHQDjS6Qx2q2jZASmlrqEOohI2YV8yYgrfbxLUqXdN5BKSKAApJBFMagw/0zo6+lJvjewKj6pDCfY0KUpZBJWoqZ2AvElg5dq5vAaJ7HpgXLnKWB2lgjJkJSUu+wqV37ozFQUodkuUEEnaV3nJOPGNE6AyWlz0AJAN0kFyNYKypWlS+QiqW+SpK1JUagkFgPi8MEB/QFOCSA3wEL2vDEQvPQN+G0w3tSRdNMogvehLSqUiSzKCLkzZrCVMls+xpyuYEWBPSIl3lb+3sb+XdGcjpMkJSBJBISlJJI90cDDefp8rSpPVykggjAvhjF0aHo/pLJvKSSoKFSLwIoRvAHLbCmmOn1kQmWAFrUlZUQm4aFJGN9hjGSCzg/wDkl7akj4QnMlpABCwTmGIYccDE0aP/AO6UsO1lWQ5qZqRiXwumOxmDGBDQf+lfypxfCuPoRO6OMuaHSi6zDHYKfE8zEF/RqsNj1h7ZpypKFMxfa/CEVYpejwaudzEeGrv8IVlWdCwkBSV9WcrjuC4C2FWq3OK9ZdMHqlIYDFiC2JfBtsd0DpAS5nZUq8AC23fui6iwo0QgVGTYNgAwaj4FXeYnLZ0Tky9GptSjrKXdZ/dJuawalJZqDspnCUtAIH6xP9I0A6FSkDrClabyEl1BJmTC6h7qWep3xajPlJRswriaqck/6njk1uqISMRtdqUricqw/wBE9HlWiz2mei59XAUUBUtRILqUq8FXQEuVYkliGiDCkqTdAY3aEhhVIZziKMOURW2dJtPdVPTLTMSmYZbkrF66m8ftqIc17t4ij9JNKdYhYTcF5ipXVoQpRS12qUuzUrsipS5ymqSTQEkEnMGpFcBC9smasx8BsABwQcdrqOMBHzp4u/SEqNeytOFKYRfbJMonl5RnMuaq79GSA5dzLxYReJM9ko3t5QiVovt5tSkaLZKXvTZbl+yEl7zZ611P96PPUq3rlzL8tRSpUtiaUcOQnZgKxt/tJSu1yZ8u+7E3DikJQsKo20IFfOMHvAqNPcbmECvfEaWvoPY5yVKnXFLE6WqWCGcKUoaxvEbDXfxjVJvSeVYbOgWkLBIZky74dDJIJBYVo0Y1onpCmXKIWgTZgICLw1QkJYPt7nO2Jmw6R67RdslFIUtMxE0UwSuYCttjEEt/NnBFv0l7TZJTLVJJQNa8hUolbNqYEpBvBWZoxzivLn6Ota3K3nTFXiVjqwC5N1OGqwJzqoVwjPVUwwhFRhpjZrWZTL1kOQa3B7wdwoWcud97mIN0X0rLl2aaZhN1M1C1M69USZoI2k1wiraRCBghgzDUN7sjIySDTO8eMOej+k1BKglJmLvJWkOA6kImMl8nJxiiX6Q2pForKQpKUqKSpY6sXkgEnaQaAFopa9Ii6lYQVXiWAqqmZ9ZGNA6T6blypaTOBSVaoDEk0c41pw2bYoKbfKUlkqTeyoAd+IeAYWnT2KQkkA7WqM8HhtN0qQSLooSMdjxITrOk1uI/yiG5s6DihNeMQaP7KpgnyZilAJ1igkYkS0XgS9PeMZxbdMLnKKzdBXfUQBSjmjnYIufs9tokiahKVC9WgBDkFKnc5hhFOtVkSCUsoXbwzo51g4xziiMm2tdK4tgBmAfjC9q7J5ecKpkITge9tjQ2tKtU+s4gc6GlBWMrrddCWMy4GKJlCcQ5ALj7LZ1m0aHBC1CyyQEqKda0zHF2hwNagl4qN7c+B7v3hzZrZLHalIVV8+7HCCp/+pCFrHV2UMAzzlqFSrBzXs+W2I/TOiloC1FEoBF1+rVeGsWGNTCSLRLKiTICUkMGSSHcuRXeO6G9vMr3EHixDd8A7s8iXdF5Dlsb5HhdMCGCbQfQECIhIWmrtk0dm2u8CGaEuqg4kQU3iX0Lb5MpKuskLnKJDETlSkgAYMlLkucXyhoLKIBlb4Cz/wDqiQOzYQPvWu1HyWl4WtPT61KkrkS+rkSluFCWFXik9oFa1KUxipyk/aUPCApqgF/GKiz6AXNFhtykTFoloEpJQmiZnXTLigvMgJem8c2ejydYqYYMxx2+MTOg6aFt/wCNJ/3JcVySSR2+bcn76wCws05XWKCdQOpzSiThxqDsaHekllIclJVMSFgMurXQ1WaiKueGUFn6VUuXLllAHV3mXea8CS14JANAQO0XuiI63zHl1cqDAHGmYvKJUOAgGcw013euATsEX3RuuqUkFsD3B/hGascH8W840HoLO6xBUoB0Kug5sED9YsKvyy4IOBDHgYxbpJYuqtM0ABKCVmW2FwKUkcOyRyjX0VbOMz6fn6yn8NX+7Nh6IqqREhY9IFEubLYFM1Kbx94XF3kkcxUZ7ojwWMOUWdVwm7QZ8cht5RlRSakuWevHHCOTZrghkhy4YMaUg14hlXRQpLEUN3aM3zhCapy9A70FBUvQZCAl7PbzMmIF5SUEywoX1Ds3UqIwFasKtD/QNqmJtKZSSAolQQo6we6bhU2I+ZiuWe8lQIFUkEUzBcRYbHbjabUnrmlK19aWLhBUmhJL4AAAnBhjFEz0g0wsq6u0pCQFKCT2kKAbW3Ag+Bwit2jR6FVTR8CkuO75GJ7T0whXVWgCqlXF5KSGYq+yqrcjxNdn2JcsvLJI+z8tvnFQ3VZJiOypxuLd4ght60lj4jKHMrSANFap8P0hZYChViN/ziKtHs9WZpWAwKnZyQPoxeJJanb8Ir9q0gha1qBa8SQ9M4Rss9UoESyUhTuDUEFnGObDfSI5UhYNas+G8w1EotTgtshjbE0VubzEN5XaTxhxbRqnl5iAY3aQSDtqk7G8X+UEFK5xFP5UxF0AzlJphdcCE5iUkE9a+4gh/hDNSnLxyAcpSfRECG0CAUc7fGOsfteMcEqDCT6rAFI2q84DJ2+H6x1k7fCDS7pIFYAou74Ult9k97fCHSJAjs5DCKLdootoS3/iyf8AclxTEYHWPjw/WLdYaaHtp/8A0khsqLQXilJXvgJqXZ+uuJkgmZdUVpJABbC4+KixLZuGziPWTgXBGIIY90POjU9pqhQFYZKlMyVXgfeoXwY4vFt6RaJTNSkoKOtUQywyUKS1BxIwCQBBGczkuc+ZfnF06BqKZax/O/8ApEVu16PmS13JiCk5OCPOrROaCmplXgbwcg7RgH3xZ0q/yp7VihdM7LeUqbUXEGjUIM9aXfirDdxiwTdLSgiiiTwNIpdr0qZilS2BC3ZyaVvcsItSIIKg6SSDsxPe3xies2hlrQVApTlS9Qchzz4Qva9DXUSyz0IJGAfaoM4d2JHOM40rkuzlQJShZycAkPjkNkONHaMmTiyUlh2lGiUjaoxZLDOkykpStSkKT3KHIbdu3KFdJLlSQZ8tN6+XS95N1W5JzNS+yGIgdIaLXIWUEvQVAKXfcoAw70Ho8hfXTNaSh+to9FIVSmOdBDbRVs6y1S/6TMZBWAoqF4JyOqxbADCNcm6N0cuz2gSZ0whCWWpMs9VrCiipMpKVJGetRqwGf6ZWB9FNN9Cv7Fe1HupJHvAGhzDcIg2VKBC6owBq4Hl6pE5pGxpSBZlzJcxKnVKUkkNdUQpJdgkgg0yqNkNNIS1tcnIVUUUQWUlmoeXqsURdosyVscDtHx2wwN+Wd3eDCl9Usvik7fVDD9K0rS7vtGXOIprKtgOND4Q4lJxhlaLKK3OYPwhGTaFooCd4MBJqAOIwzHp4a2w6p5ecGk2sHGhgtuqk+s4IjoECBEUIECBACBAgQC1nMOIbSIXvQDRUK2btCEznBpPaEBKAwSfhHATBZiqRUW3R8sr0PakpqTNkgDaTMSB8IoiEGsa77LbcmTZLTNUjrAhl3aYgJY61AL2eTxltttXXTps1rpmLVMuirX1uw2te8IUHsIUCblSQaYZPU7BdeND0apU2XcSwDC7NKl3m2IAIYYMHjOCwvULFx3mni0WbQOkWlhB9x9xqXx74sE3brFJlpuqkkzDgpQKgTvcvFenSJstN4pA4nEROK0spYKUkJB5mFbLYDaZdxGuQcAklT5YYxUVKbaVKDgimTV44HOm6m2I+SllhSgFYCpbFTHA0zi/Wf2dTSSZ8wWWWBeJmBypIxKEjY9XNKQkNDWRKbqZ99HWpCFGVICyFzkhyoy1LCQmtWxZmocqgbBaVImF1XRgEpN8G9gHBO1v3rM2acpN7rFCzByLxNXrfCAtknEh3GAxie/8ATtnWpCbHZpk2cCq8pU1SSdQubqjdT7qmYlgzYtDae0JbbPJJMlEpN4mYXkSwx1gam9R2S59wYmKKyLdKE+WVBU1lXlAsm+W1U3gFEVYUcNXOlx0po+YbFcOjUjXQXvISpDBiEgTVLu6zvdDvV4zNM+7MSsMopU9cC1RhEjpLpFaJ4AmTVFIF0JFEBOwAZboin2ibaZMwKlISJsk1SEy5pUwqSVpISKMSA4BA3xp+lels20yFCcgy5K0BLyli5rat0vi7tzZowyTMINKPjsbftwiXtOnFGUqXWqgpwTdDEGj70g98Ii+6V6YhF1M6zSbUgKb6RKbyUiqCDcNW1X3DbHNK9LJFosy0yQmUWulE1Lpbai7eDjJ25RQJykrlgupyKuokPniYjJc4oLj9xAS4BUNZGKcikO2JarjzhsqQlKb6VkHYQ44EiEp1WUksd2JgSLQ435jKClQp2wfcX8R5YwebJChrDgofGEZkwqUkEhgLoKvdGQfZXGH0hVSlrzCikhwRTG6S1S1TBEPMklJ3bYd2vsn1mIVtEtsOYhrPVqnlyqIKZQIECIBAgQIAQIECAUkwsIECAbKxMHlYiOwIB28FmYet8CBFRonQf/t1r+6fMRnWj+13eRgQIUOZvYPCEydc8YECAuWgZKVGW6QXVVwC/GNssUhMuSOrSlGHYAT5QIEURvTJI6uRTtLTe/m47Yy3S6AnSKpSQEy+tlG4KIe+n3RSBAgNT02sidIAJACUkDJ2Iw4UjBenk1RtloBJISs3QSWFWpsoB3QIEBW4Wl4CBAjKkpmJg2UdgQHZIhNcCBAObNgqEvf5wIEA5V2oZLxPGBAgJd3lpJxb5w0tnZECBFDGBAgRAIECBACBAg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6" name="Picture 4" descr="http://static.squarespace.com/static/52f81251e4b0b0787ce0eacc/t/530127e7e4b0649958dd0556/1392584682396/black_and_white_dallas_skyline_long_goodbye_wallpaper-1400x1050.jpg?format=1500w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4927"/>
          <a:stretch>
            <a:fillRect/>
          </a:stretch>
        </p:blipFill>
        <p:spPr bwMode="auto">
          <a:xfrm>
            <a:off x="5586983" y="1381292"/>
            <a:ext cx="3282696" cy="49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0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022555"/>
            <a:ext cx="8786813" cy="5674711"/>
          </a:xfrm>
        </p:spPr>
        <p:txBody>
          <a:bodyPr anchor="t"/>
          <a:lstStyle/>
          <a:p>
            <a:pPr>
              <a:buNone/>
            </a:pPr>
            <a:endParaRPr lang="en-US" sz="24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aramond" pitchFamily="18" charset="0"/>
              </a:rPr>
              <a:t>Personal Data Protection Commission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2"/>
              </a:rPr>
              <a:t>http://www.pdpc.gov.sg/resources/reports</a:t>
            </a:r>
            <a:endParaRPr lang="en-US" sz="1400" dirty="0" smtClean="0">
              <a:latin typeface="Garamond" pitchFamily="18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3"/>
              </a:rPr>
              <a:t>http://www.pdpc.gov.sg/resources/reports/facts-and-figures</a:t>
            </a:r>
            <a:r>
              <a:rPr lang="en-US" sz="1400" dirty="0" smtClean="0">
                <a:latin typeface="Garamond" pitchFamily="18" charset="0"/>
              </a:rPr>
              <a:t>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</a:rPr>
              <a:t>PDPC Consumer Survey Report </a:t>
            </a:r>
          </a:p>
          <a:p>
            <a:pPr>
              <a:buNone/>
            </a:pPr>
            <a:r>
              <a:rPr lang="en-US" sz="2400" dirty="0" err="1" smtClean="0">
                <a:latin typeface="Garamond" pitchFamily="18" charset="0"/>
              </a:rPr>
              <a:t>Infocomm</a:t>
            </a:r>
            <a:r>
              <a:rPr lang="en-US" sz="2400" dirty="0" smtClean="0">
                <a:latin typeface="Garamond" pitchFamily="18" charset="0"/>
              </a:rPr>
              <a:t> Development Authority of Singapore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4"/>
              </a:rPr>
              <a:t>http://www.ida.gov.sg/Infocomm-Landscape/Facts-and-Figures/Telecommunications/Statistics-on-Telecom-Services/Statistics-on-Telecom-Services-for-2014-Jan-Jun</a:t>
            </a:r>
            <a:r>
              <a:rPr lang="en-US" sz="1400" dirty="0" smtClean="0">
                <a:latin typeface="Garamond" pitchFamily="18" charset="0"/>
                <a:hlinkClick r:id="rId2"/>
              </a:rPr>
              <a:t>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5"/>
              </a:rPr>
              <a:t>http://www.ida.gov.sg/Infocomm-Landscape/Facts-and-Figures/Telecommunications/Statistics-on-Telecom-Services/Statistics-on-Telecom-Services-for-2013-Jul-Dec</a:t>
            </a:r>
            <a:r>
              <a:rPr lang="en-US" sz="1400" dirty="0" smtClean="0">
                <a:latin typeface="Garamond" pitchFamily="18" charset="0"/>
                <a:hlinkClick r:id="rId2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Garamond" pitchFamily="18" charset="0"/>
              </a:rPr>
              <a:t>Statistics Singapore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6"/>
              </a:rPr>
              <a:t>http://www.singstat.gov.sg/</a:t>
            </a:r>
            <a:r>
              <a:rPr lang="en-US" sz="1400" dirty="0" smtClean="0">
                <a:latin typeface="Garamond" pitchFamily="18" charset="0"/>
                <a:hlinkClick r:id="rId4"/>
              </a:rPr>
              <a:t>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400" dirty="0" smtClean="0">
                <a:latin typeface="Garamond" pitchFamily="18" charset="0"/>
                <a:hlinkClick r:id="rId4"/>
              </a:rPr>
              <a:t>http://www.singstat.gov.sg/publications/publications_and_papers/reference/mdscontent.html</a:t>
            </a:r>
          </a:p>
          <a:p>
            <a:pPr>
              <a:buNone/>
            </a:pPr>
            <a:r>
              <a:rPr lang="en-US" sz="2400" dirty="0" smtClean="0">
                <a:latin typeface="Garamond" pitchFamily="18" charset="0"/>
              </a:rPr>
              <a:t>Amicus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Personal Data Protection Commis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7046" y="1314757"/>
            <a:ext cx="2286000" cy="523875"/>
          </a:xfrm>
          <a:prstGeom prst="rect">
            <a:avLst/>
          </a:prstGeom>
          <a:noFill/>
        </p:spPr>
      </p:pic>
      <p:pic>
        <p:nvPicPr>
          <p:cNvPr id="2052" name="Picture 4" descr="Infocomm Development Authority of Singapore – Singapore Govern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7046" y="2788186"/>
            <a:ext cx="2095500" cy="6858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 l="18335" t="12283" r="63995" b="77914"/>
          <a:stretch>
            <a:fillRect/>
          </a:stretch>
        </p:blipFill>
        <p:spPr bwMode="auto">
          <a:xfrm>
            <a:off x="6103389" y="4482998"/>
            <a:ext cx="2699657" cy="8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Introduction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79711" y="1810884"/>
            <a:ext cx="2043944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  <a:ea typeface="ＭＳ Ｐゴシック" charset="0"/>
                <a:cs typeface="Helvetica Neue"/>
              </a:rPr>
              <a:t>Situation</a:t>
            </a:r>
            <a:endParaRPr lang="en-US" b="1" dirty="0">
              <a:solidFill>
                <a:schemeClr val="tx1"/>
              </a:solidFill>
              <a:latin typeface="Garamond" pitchFamily="18" charset="0"/>
              <a:ea typeface="ＭＳ Ｐゴシック" charset="0"/>
              <a:cs typeface="Helvetica Neue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0" y="3596822"/>
            <a:ext cx="2321719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Garamond" pitchFamily="18" charset="0"/>
                <a:ea typeface="ＭＳ Ｐゴシック" charset="0"/>
                <a:cs typeface="Helvetica Neue"/>
              </a:rPr>
              <a:t>Complication</a:t>
            </a:r>
            <a:endParaRPr lang="en-US" b="1" dirty="0">
              <a:solidFill>
                <a:schemeClr val="tx1"/>
              </a:solidFill>
              <a:latin typeface="Garamond" pitchFamily="18" charset="0"/>
              <a:ea typeface="ＭＳ Ｐゴシック" charset="0"/>
              <a:cs typeface="Helvetica Neue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178595" y="5373829"/>
            <a:ext cx="2045060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  <a:ea typeface="ＭＳ Ｐゴシック" charset="0"/>
                <a:cs typeface="Helvetica Neue"/>
              </a:rPr>
              <a:t>Core Problem</a:t>
            </a:r>
            <a:endParaRPr lang="en-US" b="1" dirty="0">
              <a:solidFill>
                <a:schemeClr val="tx1"/>
              </a:solidFill>
              <a:latin typeface="Garamond" pitchFamily="18" charset="0"/>
              <a:ea typeface="ＭＳ Ｐゴシック" charset="0"/>
              <a:cs typeface="Helvetica Neue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2536825" y="1538530"/>
            <a:ext cx="6429375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Many do not know how to comply with the PDPA and are living in a state of fear.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2536032" y="3538779"/>
            <a:ext cx="6429375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342900" indent="-342900" algn="l">
              <a:spcBef>
                <a:spcPts val="0"/>
              </a:spcBef>
              <a:buFont typeface="Garamond" pitchFamily="18" charset="0"/>
              <a:buChar char="→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Ambiguity in interpretation of the PDPA.</a:t>
            </a:r>
          </a:p>
          <a:p>
            <a:pPr marL="342900" indent="-342900" algn="l">
              <a:spcBef>
                <a:spcPts val="0"/>
              </a:spcBef>
              <a:buFont typeface="Garamond" pitchFamily="18" charset="0"/>
              <a:buChar char="→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Many have signed up to the DNC registry.</a:t>
            </a:r>
          </a:p>
          <a:p>
            <a:pPr marL="342900" indent="-342900" algn="l">
              <a:spcBef>
                <a:spcPts val="0"/>
              </a:spcBef>
              <a:buFont typeface="Garamond" pitchFamily="18" charset="0"/>
              <a:buChar char="→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Shrinking sources of data.</a:t>
            </a:r>
          </a:p>
          <a:p>
            <a:pPr marL="342900" indent="-342900" algn="l">
              <a:spcBef>
                <a:spcPts val="0"/>
              </a:spcBef>
              <a:buFont typeface="Garamond" pitchFamily="18" charset="0"/>
              <a:buChar char="→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Apparently shrinking market size.</a:t>
            </a:r>
          </a:p>
          <a:p>
            <a:pPr algn="l">
              <a:spcBef>
                <a:spcPts val="0"/>
              </a:spcBef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2536033" y="5101474"/>
            <a:ext cx="6429375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ea typeface="ＭＳ Ｐゴシック" charset="0"/>
                <a:cs typeface="Helvetica Neue Light"/>
                <a:sym typeface="Baskerville" charset="0"/>
              </a:rPr>
              <a:t>How do we maneuver under the current restrictions?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0" y="2898735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0" y="4675743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321719" y="1598414"/>
            <a:ext cx="1117" cy="5259586"/>
          </a:xfrm>
          <a:prstGeom prst="line">
            <a:avLst/>
          </a:prstGeom>
          <a:noFill/>
          <a:ln w="381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0" y="2053525"/>
            <a:ext cx="9144000" cy="2768204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7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Garamond" pitchFamily="18" charset="0"/>
              </a:rPr>
              <a:t>Turn Compliance into Opportunity</a:t>
            </a:r>
            <a:r>
              <a:rPr lang="en-US" dirty="0" smtClean="0">
                <a:solidFill>
                  <a:srgbClr val="FFFFFF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rgbClr val="FFFFFF"/>
                </a:solidFill>
                <a:latin typeface="Garamond" pitchFamily="18" charset="0"/>
              </a:rPr>
              <a:t>“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response from boards and management should be to leverage these laws while complying with them</a:t>
            </a:r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.” </a:t>
            </a:r>
          </a:p>
          <a:p>
            <a:endParaRPr lang="en-US" sz="3200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aramond" pitchFamily="18" charset="0"/>
              </a:rPr>
              <a:t>– Lyn </a:t>
            </a:r>
            <a:r>
              <a:rPr lang="en-US" sz="3200" dirty="0" err="1" smtClean="0">
                <a:solidFill>
                  <a:schemeClr val="bg1"/>
                </a:solidFill>
                <a:latin typeface="Garamond" pitchFamily="18" charset="0"/>
              </a:rPr>
              <a:t>Boxall</a:t>
            </a:r>
            <a:endParaRPr lang="en-US" sz="3200" dirty="0">
              <a:solidFill>
                <a:schemeClr val="bg1"/>
              </a:solidFill>
              <a:latin typeface="Garamond" pitchFamily="18" charset="0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79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Advisory Guideline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595" y="1312699"/>
            <a:ext cx="5056632" cy="4911328"/>
          </a:xfrm>
        </p:spPr>
        <p:txBody>
          <a:bodyPr/>
          <a:lstStyle/>
          <a:p>
            <a:r>
              <a:rPr lang="en-US" sz="2000" b="0" dirty="0">
                <a:latin typeface="Garamond" pitchFamily="18" charset="0"/>
              </a:rPr>
              <a:t>Data Protection Provisions do not apply to business contact </a:t>
            </a:r>
            <a:r>
              <a:rPr lang="en-US" sz="2000" b="0" dirty="0" smtClean="0">
                <a:latin typeface="Garamond" pitchFamily="18" charset="0"/>
              </a:rPr>
              <a:t>information</a:t>
            </a:r>
          </a:p>
          <a:p>
            <a:endParaRPr lang="en-US" sz="2000" b="0" dirty="0">
              <a:latin typeface="Garamond" pitchFamily="18" charset="0"/>
            </a:endParaRPr>
          </a:p>
          <a:p>
            <a:r>
              <a:rPr lang="en-US" sz="2000" b="0" dirty="0" smtClean="0">
                <a:latin typeface="Garamond" pitchFamily="18" charset="0"/>
              </a:rPr>
              <a:t>As </a:t>
            </a:r>
            <a:r>
              <a:rPr lang="en-US" sz="2000" b="0" dirty="0">
                <a:latin typeface="Garamond" pitchFamily="18" charset="0"/>
              </a:rPr>
              <a:t>sole proprietorships and partnerships are also businesses, the contact information of sole proprietors </a:t>
            </a:r>
            <a:r>
              <a:rPr lang="en-US" sz="2000" b="0" dirty="0" smtClean="0">
                <a:latin typeface="Garamond" pitchFamily="18" charset="0"/>
              </a:rPr>
              <a:t>&amp; </a:t>
            </a:r>
            <a:r>
              <a:rPr lang="en-US" sz="2000" b="0" dirty="0">
                <a:latin typeface="Garamond" pitchFamily="18" charset="0"/>
              </a:rPr>
              <a:t>partners </a:t>
            </a:r>
            <a:r>
              <a:rPr lang="en-US" sz="2000" b="0" dirty="0" smtClean="0">
                <a:latin typeface="Garamond" pitchFamily="18" charset="0"/>
              </a:rPr>
              <a:t>is </a:t>
            </a:r>
            <a:r>
              <a:rPr lang="en-US" sz="2000" b="0" dirty="0">
                <a:latin typeface="Garamond" pitchFamily="18" charset="0"/>
              </a:rPr>
              <a:t>considered business contact </a:t>
            </a:r>
            <a:r>
              <a:rPr lang="en-US" sz="2000" b="0" dirty="0" smtClean="0">
                <a:latin typeface="Garamond" pitchFamily="18" charset="0"/>
              </a:rPr>
              <a:t>information</a:t>
            </a:r>
          </a:p>
          <a:p>
            <a:endParaRPr lang="en-US" sz="2000" b="0" dirty="0">
              <a:latin typeface="Garamond" pitchFamily="18" charset="0"/>
            </a:endParaRPr>
          </a:p>
          <a:p>
            <a:r>
              <a:rPr lang="en-US" sz="2000" b="0" dirty="0">
                <a:latin typeface="Garamond" pitchFamily="18" charset="0"/>
              </a:rPr>
              <a:t>I</a:t>
            </a:r>
            <a:r>
              <a:rPr lang="en-US" sz="2000" b="0" dirty="0" smtClean="0">
                <a:latin typeface="Garamond" pitchFamily="18" charset="0"/>
              </a:rPr>
              <a:t>n </a:t>
            </a:r>
            <a:r>
              <a:rPr lang="en-US" sz="2000" b="0" dirty="0">
                <a:latin typeface="Garamond" pitchFamily="18" charset="0"/>
              </a:rPr>
              <a:t>most circumstances, the Commission is likely to consider personal data provided on business/name cards as business contact information.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22250" indent="-222250"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Business Contact Information (BCI)</a:t>
            </a:r>
            <a:endParaRPr lang="en-US" dirty="0">
              <a:solidFill>
                <a:srgbClr val="FF0066"/>
              </a:solidFill>
              <a:latin typeface="Garamond" pitchFamily="18" charset="0"/>
            </a:endParaRPr>
          </a:p>
        </p:txBody>
      </p:sp>
      <p:pic>
        <p:nvPicPr>
          <p:cNvPr id="7170" name="Picture 2" descr="http://colorlava.com/wp-content/uploads/2012/06/Cool-Black-and-White-Business-Card-520x386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4" r="25184"/>
          <a:stretch>
            <a:fillRect/>
          </a:stretch>
        </p:blipFill>
        <p:spPr bwMode="auto">
          <a:xfrm>
            <a:off x="5586983" y="1309841"/>
            <a:ext cx="3282696" cy="49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1" y="6358295"/>
            <a:ext cx="5480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PDPC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6620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Flash Estimate 2014 by IDA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Placeholder 8" descr="background_v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80636"/>
            <a:ext cx="2735579" cy="4980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Statistics on Telecomm Services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34000" r="49067" b="44444"/>
          <a:stretch/>
        </p:blipFill>
        <p:spPr bwMode="auto">
          <a:xfrm>
            <a:off x="3021330" y="1219677"/>
            <a:ext cx="5951218" cy="22930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1" y="6358295"/>
            <a:ext cx="5951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IDA</a:t>
            </a:r>
            <a:endParaRPr lang="en-US" sz="10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63226" r="52036" b="9237"/>
          <a:stretch/>
        </p:blipFill>
        <p:spPr bwMode="auto">
          <a:xfrm>
            <a:off x="3885408" y="3428919"/>
            <a:ext cx="5087139" cy="27661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986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Flash Estimate 2014 by IDA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Statistics on Telecomm Services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8526" y="1259688"/>
            <a:ext cx="5651884" cy="4421338"/>
            <a:chOff x="1948358" y="1248071"/>
            <a:chExt cx="5651884" cy="4421338"/>
          </a:xfrm>
        </p:grpSpPr>
        <p:grpSp>
          <p:nvGrpSpPr>
            <p:cNvPr id="4" name="Group 3"/>
            <p:cNvGrpSpPr/>
            <p:nvPr/>
          </p:nvGrpSpPr>
          <p:grpSpPr>
            <a:xfrm>
              <a:off x="1948358" y="1248071"/>
              <a:ext cx="4612863" cy="4421338"/>
              <a:chOff x="1068643" y="1265588"/>
              <a:chExt cx="3963917" cy="4127157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25" t="23860" r="17945" b="38753"/>
              <a:stretch/>
            </p:blipFill>
            <p:spPr bwMode="auto">
              <a:xfrm>
                <a:off x="1956162" y="1530359"/>
                <a:ext cx="3076398" cy="3846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985241" y="3444456"/>
                <a:ext cx="1050758" cy="31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55.5%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85241" y="3632926"/>
                <a:ext cx="1050758" cy="31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44.5%</a:t>
                </a:r>
                <a:endParaRPr lang="en-US" sz="1600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668" t="21127" r="37416" b="38753"/>
              <a:stretch/>
            </p:blipFill>
            <p:spPr bwMode="auto">
              <a:xfrm>
                <a:off x="1068643" y="1265588"/>
                <a:ext cx="912557" cy="4127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72" t="21127" r="24184" b="76046"/>
              <a:stretch/>
            </p:blipFill>
            <p:spPr bwMode="auto">
              <a:xfrm>
                <a:off x="1524921" y="1384957"/>
                <a:ext cx="3018517" cy="290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Rectangle 17"/>
            <p:cNvSpPr/>
            <p:nvPr/>
          </p:nvSpPr>
          <p:spPr bwMode="auto">
            <a:xfrm>
              <a:off x="5467269" y="3751870"/>
              <a:ext cx="874294" cy="200096"/>
            </a:xfrm>
            <a:prstGeom prst="rect">
              <a:avLst/>
            </a:prstGeom>
            <a:gradFill>
              <a:gsLst>
                <a:gs pos="0">
                  <a:srgbClr val="BBF2D0"/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</a:gsLst>
              <a:lin ang="5400000" scaled="0"/>
            </a:gradFill>
            <a:ln w="12700">
              <a:solidFill>
                <a:schemeClr val="accent5">
                  <a:lumMod val="75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ヒラギノ角ゴ ProN W6" charset="0"/>
                  <a:cs typeface="Times New Roman" pitchFamily="18" charset="0"/>
                  <a:sym typeface="Helvetica Neue Bold Condensed" charset="0"/>
                </a:rPr>
                <a:t>731,105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ヒラギノ角ゴ ProN W6" charset="0"/>
                <a:cs typeface="Times New Roman" pitchFamily="18" charset="0"/>
                <a:sym typeface="Helvetica Neue Bold Condensed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7269" y="3398020"/>
              <a:ext cx="160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DNC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2023" y="3454765"/>
              <a:ext cx="1608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8.8%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86399" y="1536191"/>
            <a:ext cx="3072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 majority of persons of interest use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Post paid plans.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Less than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8.8%</a:t>
            </a:r>
            <a:r>
              <a:rPr lang="en-US" sz="2000" b="1" dirty="0" smtClean="0">
                <a:latin typeface="Garamond" pitchFamily="18" charset="0"/>
              </a:rPr>
              <a:t> of all mobile subscriptions have been registered in the DNC. </a:t>
            </a:r>
            <a:br>
              <a:rPr lang="en-US" sz="2000" b="1" dirty="0" smtClean="0">
                <a:latin typeface="Garamond" pitchFamily="18" charset="0"/>
              </a:rPr>
            </a:br>
            <a:r>
              <a:rPr lang="en-US" sz="2000" dirty="0" smtClean="0">
                <a:latin typeface="Garamond" pitchFamily="18" charset="0"/>
              </a:rPr>
              <a:t>(731k includes mobile and residential numbers)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1" y="6358295"/>
            <a:ext cx="595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PDPC 	(1/11/2014)</a:t>
            </a:r>
          </a:p>
          <a:p>
            <a:r>
              <a:rPr lang="en-US" sz="1000" b="1" dirty="0" smtClean="0"/>
              <a:t>Source: IDA (1/11/2014)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5560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Flash Estimate 2014 by IDA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Statistics on Telecomm Services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1" t="17920" r="24761" b="19238"/>
          <a:stretch/>
        </p:blipFill>
        <p:spPr bwMode="auto">
          <a:xfrm>
            <a:off x="-1" y="1161688"/>
            <a:ext cx="5362833" cy="5341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8640297"/>
              </p:ext>
            </p:extLst>
          </p:nvPr>
        </p:nvGraphicFramePr>
        <p:xfrm>
          <a:off x="4538750" y="2277687"/>
          <a:ext cx="5630422" cy="491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06681" y="6358295"/>
            <a:ext cx="595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Amicus (28/10/2014)</a:t>
            </a:r>
          </a:p>
          <a:p>
            <a:r>
              <a:rPr lang="en-US" sz="1000" b="1" dirty="0" smtClean="0"/>
              <a:t>Source: IDA (1/11/2014)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8074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Facts and Figures 2014 by PDPC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Statistics on Telecomm Services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45926" r="24650" b="37963"/>
          <a:stretch/>
        </p:blipFill>
        <p:spPr bwMode="auto">
          <a:xfrm>
            <a:off x="495300" y="1317458"/>
            <a:ext cx="81534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t="30888" r="25514" b="35529"/>
          <a:stretch/>
        </p:blipFill>
        <p:spPr bwMode="auto">
          <a:xfrm>
            <a:off x="674374" y="3135228"/>
            <a:ext cx="7795253" cy="315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1" y="6358295"/>
            <a:ext cx="5951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</a:t>
            </a:r>
            <a:r>
              <a:rPr lang="en-US" sz="1000" b="1" smtClean="0"/>
              <a:t>: PDPC (1/11/2014)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6172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Data Analysis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FF0066"/>
                </a:solidFill>
                <a:latin typeface="Garamond" pitchFamily="18" charset="0"/>
              </a:rPr>
              <a:t>Numbers Game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" y="6358295"/>
            <a:ext cx="8427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Personal Data Protection </a:t>
            </a:r>
            <a:r>
              <a:rPr lang="en-US" sz="1000" b="1" dirty="0" err="1" smtClean="0"/>
              <a:t>Comission</a:t>
            </a:r>
            <a:r>
              <a:rPr lang="en-US" sz="1000" b="1" dirty="0" smtClean="0"/>
              <a:t> </a:t>
            </a:r>
            <a:r>
              <a:rPr lang="en-US" sz="1000" u="sng" dirty="0" smtClean="0">
                <a:hlinkClick r:id="rId2"/>
              </a:rPr>
              <a:t>http</a:t>
            </a:r>
            <a:r>
              <a:rPr lang="en-US" sz="1000" u="sng" dirty="0">
                <a:hlinkClick r:id="rId2"/>
              </a:rPr>
              <a:t>://www.pdpc.gov.sg/resources/reports</a:t>
            </a:r>
            <a:r>
              <a:rPr lang="en-US" sz="1000" dirty="0"/>
              <a:t> (10/27/2014</a:t>
            </a:r>
            <a:r>
              <a:rPr lang="en-US" sz="1000" dirty="0" smtClean="0"/>
              <a:t>)</a:t>
            </a:r>
          </a:p>
          <a:p>
            <a:r>
              <a:rPr lang="en-US" sz="1000" b="1" dirty="0" smtClean="0"/>
              <a:t>Source: </a:t>
            </a:r>
            <a:r>
              <a:rPr lang="en-US" sz="1000" b="1" dirty="0" err="1" smtClean="0"/>
              <a:t>Infocomm</a:t>
            </a:r>
            <a:r>
              <a:rPr lang="en-US" sz="1000" b="1" dirty="0" smtClean="0"/>
              <a:t> Development Authority of Singapore </a:t>
            </a:r>
            <a:r>
              <a:rPr lang="en-US" sz="1000" dirty="0" smtClean="0">
                <a:hlinkClick r:id="rId3"/>
              </a:rPr>
              <a:t>http://www.ida.gov.sg/Infocomm-Landscape/Facts-and-Figures/Telecommunications/Statistics-on-Telecom-Services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5037" y="1333500"/>
          <a:ext cx="4733927" cy="1676400"/>
        </p:xfrm>
        <a:graphic>
          <a:graphicData uri="http://schemas.openxmlformats.org/drawingml/2006/table">
            <a:tbl>
              <a:tblPr/>
              <a:tblGrid>
                <a:gridCol w="840305"/>
                <a:gridCol w="3893622"/>
              </a:tblGrid>
              <a:tr h="1905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351.4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Million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Scrubbed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39.0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Million per month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Scrubbed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Million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Mobile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Subscriptions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Scrub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per phone per month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25445" y="3044571"/>
          <a:ext cx="5093110" cy="1356360"/>
        </p:xfrm>
        <a:graphic>
          <a:graphicData uri="http://schemas.openxmlformats.org/drawingml/2006/table">
            <a:tbl>
              <a:tblPr/>
              <a:tblGrid>
                <a:gridCol w="1514510"/>
                <a:gridCol w="3578600"/>
              </a:tblGrid>
              <a:tr h="1905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1,164,707,700 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SMS Sent in Last Qtr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388,235,900 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SMS Sent per Month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91 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SMS Sent per month per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device*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6761" y="4362564"/>
            <a:ext cx="482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*This number excludes messaging via apps </a:t>
            </a:r>
          </a:p>
          <a:p>
            <a:r>
              <a:rPr lang="en-US" sz="1600" dirty="0" smtClean="0">
                <a:latin typeface="Garamond" pitchFamily="18" charset="0"/>
              </a:rPr>
              <a:t>(e.g. </a:t>
            </a:r>
            <a:r>
              <a:rPr lang="en-US" sz="1600" dirty="0" err="1" smtClean="0">
                <a:latin typeface="Garamond" pitchFamily="18" charset="0"/>
              </a:rPr>
              <a:t>whatsapp</a:t>
            </a:r>
            <a:r>
              <a:rPr lang="en-US" sz="1600" dirty="0" smtClean="0">
                <a:latin typeface="Garamond" pitchFamily="18" charset="0"/>
              </a:rPr>
              <a:t>, </a:t>
            </a:r>
            <a:r>
              <a:rPr lang="en-US" sz="1600" dirty="0" err="1" smtClean="0">
                <a:latin typeface="Garamond" pitchFamily="18" charset="0"/>
              </a:rPr>
              <a:t>wechat</a:t>
            </a:r>
            <a:r>
              <a:rPr lang="en-US" sz="1600" dirty="0" smtClean="0">
                <a:latin typeface="Garamond" pitchFamily="18" charset="0"/>
              </a:rPr>
              <a:t>, etc)</a:t>
            </a:r>
            <a:endParaRPr lang="en-US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2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vana Dark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544</Words>
  <Application>Microsoft Office PowerPoint</Application>
  <PresentationFormat>On-screen Show (4:3)</PresentationFormat>
  <Paragraphs>106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Slidevana Dark</vt:lpstr>
      <vt:lpstr>2014 Press Release</vt:lpstr>
      <vt:lpstr>Introduction</vt:lpstr>
      <vt:lpstr>PowerPoint Presentation</vt:lpstr>
      <vt:lpstr>Advisory Guideline</vt:lpstr>
      <vt:lpstr>Flash Estimate 2014 by IDA</vt:lpstr>
      <vt:lpstr>Flash Estimate 2014 by IDA</vt:lpstr>
      <vt:lpstr>Flash Estimate 2014 by IDA</vt:lpstr>
      <vt:lpstr>Facts and Figures 2014 by PDPC</vt:lpstr>
      <vt:lpstr>Data Analysis</vt:lpstr>
      <vt:lpstr>PowerPoint Presentation</vt:lpstr>
      <vt:lpstr>Data Protection</vt:lpstr>
      <vt:lpstr>Data Protection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2012-04-16T00:48:00Z</dcterms:created>
  <dcterms:modified xsi:type="dcterms:W3CDTF">2014-11-07T18:55:10Z</dcterms:modified>
</cp:coreProperties>
</file>